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0"/>
  </p:notes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57" r:id="rId10"/>
    <p:sldId id="258" r:id="rId11"/>
    <p:sldId id="259" r:id="rId12"/>
    <p:sldId id="274" r:id="rId13"/>
    <p:sldId id="273" r:id="rId14"/>
    <p:sldId id="260" r:id="rId15"/>
    <p:sldId id="272" r:id="rId16"/>
    <p:sldId id="261" r:id="rId17"/>
    <p:sldId id="270" r:id="rId18"/>
    <p:sldId id="271" r:id="rId19"/>
  </p:sldIdLst>
  <p:sldSz cx="36868100" cy="27651075"/>
  <p:notesSz cx="6858000" cy="9144000"/>
  <p:defaultTextStyle>
    <a:defPPr>
      <a:defRPr lang="zh-TW"/>
    </a:defPPr>
    <a:lvl1pPr marL="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1pPr>
    <a:lvl2pPr marL="184318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2pPr>
    <a:lvl3pPr marL="368635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3pPr>
    <a:lvl4pPr marL="552954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4pPr>
    <a:lvl5pPr marL="7372720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5pPr>
    <a:lvl6pPr marL="921589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6pPr>
    <a:lvl7pPr marL="1105907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7pPr>
    <a:lvl8pPr marL="1290225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8pPr>
    <a:lvl9pPr marL="14745439" algn="l" defTabSz="3686359" rtl="0" eaLnBrk="1" latinLnBrk="0" hangingPunct="1">
      <a:defRPr sz="73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 autoAdjust="0"/>
    <p:restoredTop sz="95565" autoAdjust="0"/>
  </p:normalViewPr>
  <p:slideViewPr>
    <p:cSldViewPr>
      <p:cViewPr varScale="1">
        <p:scale>
          <a:sx n="13" d="100"/>
          <a:sy n="13" d="100"/>
        </p:scale>
        <p:origin x="-1200" y="-210"/>
      </p:cViewPr>
      <p:guideLst>
        <p:guide orient="horz" pos="8709"/>
        <p:guide pos="116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A4056-6720-4CD3-922D-BBF8D9A0C947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EABB49-5A15-4A30-B5A9-1178789F50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466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84318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368635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552954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7372720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921589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1105907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1290225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14745439" algn="l" defTabSz="368635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398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BB49-5A15-4A30-B5A9-1178789F5000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5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10756270" y="2543901"/>
            <a:ext cx="15832161" cy="2108394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61409" y="4428640"/>
            <a:ext cx="31202466" cy="17720347"/>
          </a:xfrm>
        </p:spPr>
        <p:txBody>
          <a:bodyPr anchor="ctr">
            <a:noAutofit/>
          </a:bodyPr>
          <a:lstStyle>
            <a:lvl1pPr algn="ctr">
              <a:defRPr sz="33900" spc="2709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98205" y="24107788"/>
            <a:ext cx="24328873" cy="2992828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6800" b="1" i="0" cap="all" spc="1355" baseline="0">
                <a:solidFill>
                  <a:schemeClr val="tx2"/>
                </a:solidFill>
              </a:defRPr>
            </a:lvl1pPr>
            <a:lvl2pPr marL="1548445" indent="0" algn="ctr">
              <a:buNone/>
              <a:defRPr sz="6800"/>
            </a:lvl2pPr>
            <a:lvl3pPr marL="3096890" indent="0" algn="ctr">
              <a:buNone/>
              <a:defRPr sz="6100"/>
            </a:lvl3pPr>
            <a:lvl4pPr marL="4645335" indent="0" algn="ctr">
              <a:buNone/>
              <a:defRPr sz="5400"/>
            </a:lvl4pPr>
            <a:lvl5pPr marL="6193780" indent="0" algn="ctr">
              <a:buNone/>
              <a:defRPr sz="5400"/>
            </a:lvl5pPr>
            <a:lvl6pPr marL="7742225" indent="0" algn="ctr">
              <a:buNone/>
              <a:defRPr sz="5400"/>
            </a:lvl6pPr>
            <a:lvl7pPr marL="9290670" indent="0" algn="ctr">
              <a:buNone/>
              <a:defRPr sz="5400"/>
            </a:lvl7pPr>
            <a:lvl8pPr marL="10839115" indent="0" algn="ctr">
              <a:buNone/>
              <a:defRPr sz="5400"/>
            </a:lvl8pPr>
            <a:lvl9pPr marL="12387560" indent="0" algn="ctr">
              <a:buNone/>
              <a:defRPr sz="54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61409" y="25706384"/>
            <a:ext cx="7044982" cy="1404979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41150" y="25706384"/>
            <a:ext cx="12442984" cy="1394230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418891" y="25706384"/>
            <a:ext cx="7044985" cy="1394230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857183" cy="276510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53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4834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440135" y="1541759"/>
            <a:ext cx="4512145" cy="2258051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02024" y="1541757"/>
            <a:ext cx="25378827" cy="22580522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5699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7165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頭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06483" y="4329859"/>
            <a:ext cx="24757362" cy="16388350"/>
          </a:xfrm>
        </p:spPr>
        <p:txBody>
          <a:bodyPr anchor="b">
            <a:normAutofit/>
          </a:bodyPr>
          <a:lstStyle>
            <a:lvl1pPr>
              <a:defRPr sz="28400" spc="2709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06485" y="20803953"/>
            <a:ext cx="21220591" cy="3834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6800" b="1" i="0" cap="all" spc="1355" baseline="0">
                <a:solidFill>
                  <a:schemeClr val="accent1"/>
                </a:solidFill>
              </a:defRPr>
            </a:lvl1pPr>
            <a:lvl2pPr marL="1548445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2pPr>
            <a:lvl3pPr marL="3096890" indent="0">
              <a:buNone/>
              <a:defRPr sz="6100">
                <a:solidFill>
                  <a:schemeClr val="tx1">
                    <a:tint val="75000"/>
                  </a:schemeClr>
                </a:solidFill>
              </a:defRPr>
            </a:lvl3pPr>
            <a:lvl4pPr marL="4645335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4pPr>
            <a:lvl5pPr marL="619378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5pPr>
            <a:lvl6pPr marL="7742225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6pPr>
            <a:lvl7pPr marL="929067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7pPr>
            <a:lvl8pPr marL="10839115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8pPr>
            <a:lvl9pPr marL="1238756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87182" y="25706384"/>
            <a:ext cx="4517633" cy="1404979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963669" y="25706384"/>
            <a:ext cx="12442984" cy="1394230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065506" y="25706384"/>
            <a:ext cx="4498338" cy="1394230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8511348" cy="27651075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3239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2023" y="9217025"/>
            <a:ext cx="14516814" cy="1459362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02658" y="9217025"/>
            <a:ext cx="14516814" cy="1459362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0471053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8197" y="1536173"/>
            <a:ext cx="30761821" cy="6021778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85022" y="8868800"/>
            <a:ext cx="14516814" cy="255032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6400" b="1" cap="all" spc="677" baseline="0">
                <a:solidFill>
                  <a:schemeClr val="tx2"/>
                </a:solidFill>
              </a:defRPr>
            </a:lvl1pPr>
            <a:lvl2pPr marL="1548445" indent="0">
              <a:buNone/>
              <a:defRPr sz="6400" b="1"/>
            </a:lvl2pPr>
            <a:lvl3pPr marL="3096890" indent="0">
              <a:buNone/>
              <a:defRPr sz="6100" b="1"/>
            </a:lvl3pPr>
            <a:lvl4pPr marL="4645335" indent="0">
              <a:buNone/>
              <a:defRPr sz="5400" b="1"/>
            </a:lvl4pPr>
            <a:lvl5pPr marL="6193780" indent="0">
              <a:buNone/>
              <a:defRPr sz="5400" b="1"/>
            </a:lvl5pPr>
            <a:lvl6pPr marL="7742225" indent="0">
              <a:buNone/>
              <a:defRPr sz="5400" b="1"/>
            </a:lvl6pPr>
            <a:lvl7pPr marL="9290670" indent="0">
              <a:buNone/>
              <a:defRPr sz="5400" b="1"/>
            </a:lvl7pPr>
            <a:lvl8pPr marL="10839115" indent="0">
              <a:buNone/>
              <a:defRPr sz="5400" b="1"/>
            </a:lvl8pPr>
            <a:lvl9pPr marL="12387560" indent="0">
              <a:buNone/>
              <a:defRPr sz="54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02023" y="11729338"/>
            <a:ext cx="14516814" cy="1208131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060529" y="8868800"/>
            <a:ext cx="14516814" cy="255032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6400" b="1" cap="all" spc="677" baseline="0">
                <a:solidFill>
                  <a:schemeClr val="tx2"/>
                </a:solidFill>
              </a:defRPr>
            </a:lvl1pPr>
            <a:lvl2pPr marL="1548445" indent="0">
              <a:buNone/>
              <a:defRPr sz="6400" b="1"/>
            </a:lvl2pPr>
            <a:lvl3pPr marL="3096890" indent="0">
              <a:buNone/>
              <a:defRPr sz="6100" b="1"/>
            </a:lvl3pPr>
            <a:lvl4pPr marL="4645335" indent="0">
              <a:buNone/>
              <a:defRPr sz="5400" b="1"/>
            </a:lvl4pPr>
            <a:lvl5pPr marL="6193780" indent="0">
              <a:buNone/>
              <a:defRPr sz="5400" b="1"/>
            </a:lvl5pPr>
            <a:lvl6pPr marL="7742225" indent="0">
              <a:buNone/>
              <a:defRPr sz="5400" b="1"/>
            </a:lvl6pPr>
            <a:lvl7pPr marL="9290670" indent="0">
              <a:buNone/>
              <a:defRPr sz="5400" b="1"/>
            </a:lvl7pPr>
            <a:lvl8pPr marL="10839115" indent="0">
              <a:buNone/>
              <a:defRPr sz="5400" b="1"/>
            </a:lvl8pPr>
            <a:lvl9pPr marL="12387560" indent="0">
              <a:buNone/>
              <a:defRPr sz="54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060529" y="11729338"/>
            <a:ext cx="14516814" cy="1208131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864460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1928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830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22346484" y="0"/>
            <a:ext cx="14521616" cy="27651075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13415" y="1843403"/>
            <a:ext cx="9350427" cy="482491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6400" b="1" i="0" cap="all" spc="1016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3483" y="3710909"/>
            <a:ext cx="18622799" cy="20099743"/>
          </a:xfrm>
        </p:spPr>
        <p:txBody>
          <a:bodyPr/>
          <a:lstStyle>
            <a:lvl1pPr>
              <a:defRPr sz="10800"/>
            </a:lvl1pPr>
            <a:lvl2pPr>
              <a:defRPr sz="9500"/>
            </a:lvl2pPr>
            <a:lvl3pPr>
              <a:defRPr sz="81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213418" y="7020970"/>
            <a:ext cx="9350427" cy="16789678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4064"/>
              </a:spcBef>
              <a:buNone/>
              <a:defRPr sz="5400" baseline="0">
                <a:solidFill>
                  <a:schemeClr val="bg2"/>
                </a:solidFill>
              </a:defRPr>
            </a:lvl1pPr>
            <a:lvl2pPr marL="1548445" indent="0">
              <a:buNone/>
              <a:defRPr sz="4700"/>
            </a:lvl2pPr>
            <a:lvl3pPr marL="3096890" indent="0">
              <a:buNone/>
              <a:defRPr sz="4100"/>
            </a:lvl3pPr>
            <a:lvl4pPr marL="4645335" indent="0">
              <a:buNone/>
              <a:defRPr sz="3400"/>
            </a:lvl4pPr>
            <a:lvl5pPr marL="6193780" indent="0">
              <a:buNone/>
              <a:defRPr sz="3400"/>
            </a:lvl5pPr>
            <a:lvl6pPr marL="7742225" indent="0">
              <a:buNone/>
              <a:defRPr sz="3400"/>
            </a:lvl6pPr>
            <a:lvl7pPr marL="9290670" indent="0">
              <a:buNone/>
              <a:defRPr sz="3400"/>
            </a:lvl7pPr>
            <a:lvl8pPr marL="10839115" indent="0">
              <a:buNone/>
              <a:defRPr sz="3400"/>
            </a:lvl8pPr>
            <a:lvl9pPr marL="12387560" indent="0">
              <a:buNone/>
              <a:defRPr sz="3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313484" y="25706384"/>
            <a:ext cx="3729614" cy="1404979"/>
          </a:xfrm>
        </p:spPr>
        <p:txBody>
          <a:bodyPr/>
          <a:lstStyle/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361261" y="25706384"/>
            <a:ext cx="10529964" cy="139423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7209389" y="25706384"/>
            <a:ext cx="3726896" cy="1394230"/>
          </a:xfrm>
        </p:spPr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857183" cy="27651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048888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7185" y="2"/>
            <a:ext cx="22242983" cy="27651071"/>
          </a:xfrm>
        </p:spPr>
        <p:txBody>
          <a:bodyPr anchor="t"/>
          <a:lstStyle>
            <a:lvl1pPr marL="0" indent="0">
              <a:buNone/>
              <a:defRPr sz="10800"/>
            </a:lvl1pPr>
            <a:lvl2pPr marL="1548445" indent="0">
              <a:buNone/>
              <a:defRPr sz="9500"/>
            </a:lvl2pPr>
            <a:lvl3pPr marL="3096890" indent="0">
              <a:buNone/>
              <a:defRPr sz="8100"/>
            </a:lvl3pPr>
            <a:lvl4pPr marL="4645335" indent="0">
              <a:buNone/>
              <a:defRPr sz="6800"/>
            </a:lvl4pPr>
            <a:lvl5pPr marL="6193780" indent="0">
              <a:buNone/>
              <a:defRPr sz="6800"/>
            </a:lvl5pPr>
            <a:lvl6pPr marL="7742225" indent="0">
              <a:buNone/>
              <a:defRPr sz="6800"/>
            </a:lvl6pPr>
            <a:lvl7pPr marL="9290670" indent="0">
              <a:buNone/>
              <a:defRPr sz="6800"/>
            </a:lvl7pPr>
            <a:lvl8pPr marL="10839115" indent="0">
              <a:buNone/>
              <a:defRPr sz="6800"/>
            </a:lvl8pPr>
            <a:lvl9pPr marL="12387560" indent="0">
              <a:buNone/>
              <a:defRPr sz="68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22346484" y="0"/>
            <a:ext cx="14521616" cy="27651075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857183" cy="27651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13412" y="1843405"/>
            <a:ext cx="9350433" cy="482490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6400" b="1" i="0" spc="1016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213412" y="7020970"/>
            <a:ext cx="9350433" cy="16789678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4064"/>
              </a:spcBef>
              <a:buNone/>
              <a:defRPr sz="5400" baseline="0">
                <a:solidFill>
                  <a:schemeClr val="bg2"/>
                </a:solidFill>
              </a:defRPr>
            </a:lvl1pPr>
            <a:lvl2pPr marL="1548445" indent="0">
              <a:buNone/>
              <a:defRPr sz="4700"/>
            </a:lvl2pPr>
            <a:lvl3pPr marL="3096890" indent="0">
              <a:buNone/>
              <a:defRPr sz="4100"/>
            </a:lvl3pPr>
            <a:lvl4pPr marL="4645335" indent="0">
              <a:buNone/>
              <a:defRPr sz="3400"/>
            </a:lvl4pPr>
            <a:lvl5pPr marL="6193780" indent="0">
              <a:buNone/>
              <a:defRPr sz="3400"/>
            </a:lvl5pPr>
            <a:lvl6pPr marL="7742225" indent="0">
              <a:buNone/>
              <a:defRPr sz="3400"/>
            </a:lvl6pPr>
            <a:lvl7pPr marL="9290670" indent="0">
              <a:buNone/>
              <a:defRPr sz="3400"/>
            </a:lvl7pPr>
            <a:lvl8pPr marL="10839115" indent="0">
              <a:buNone/>
              <a:defRPr sz="3400"/>
            </a:lvl8pPr>
            <a:lvl9pPr marL="12387560" indent="0">
              <a:buNone/>
              <a:defRPr sz="3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316201" y="25706384"/>
            <a:ext cx="3726896" cy="1404979"/>
          </a:xfrm>
        </p:spPr>
        <p:txBody>
          <a:bodyPr/>
          <a:lstStyle/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361262" y="25706384"/>
            <a:ext cx="10529961" cy="139423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7198969" y="25706384"/>
            <a:ext cx="3732895" cy="1394230"/>
          </a:xfrm>
        </p:spPr>
        <p:txBody>
          <a:bodyPr/>
          <a:lstStyle/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5287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85022" y="1541755"/>
            <a:ext cx="30778822" cy="6016193"/>
          </a:xfrm>
          <a:prstGeom prst="rect">
            <a:avLst/>
          </a:prstGeom>
        </p:spPr>
        <p:txBody>
          <a:bodyPr vert="horz" lIns="309689" tIns="154844" rIns="309689" bIns="154844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85022" y="9217031"/>
            <a:ext cx="30778822" cy="14489159"/>
          </a:xfrm>
          <a:prstGeom prst="rect">
            <a:avLst/>
          </a:prstGeom>
        </p:spPr>
        <p:txBody>
          <a:bodyPr vert="horz" lIns="309689" tIns="154844" rIns="309689" bIns="154844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85022" y="25706384"/>
            <a:ext cx="7044982" cy="1404979"/>
          </a:xfrm>
          <a:prstGeom prst="rect">
            <a:avLst/>
          </a:prstGeom>
        </p:spPr>
        <p:txBody>
          <a:bodyPr vert="horz" lIns="309689" tIns="154844" rIns="309689" bIns="154844" rtlCol="0" anchor="ctr"/>
          <a:lstStyle>
            <a:lvl1pPr algn="l">
              <a:defRPr sz="4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8A36880-C649-4E35-AC58-6F6B67EF7BDA}" type="datetimeFigureOut">
              <a:rPr lang="zh-TW" altLang="en-US" smtClean="0"/>
              <a:t>2016/3/10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212558" y="25706384"/>
            <a:ext cx="12442984" cy="1394230"/>
          </a:xfrm>
          <a:prstGeom prst="rect">
            <a:avLst/>
          </a:prstGeom>
        </p:spPr>
        <p:txBody>
          <a:bodyPr vert="horz" lIns="309689" tIns="154844" rIns="309689" bIns="154844" rtlCol="0" anchor="ctr"/>
          <a:lstStyle>
            <a:lvl1pPr algn="ctr">
              <a:defRPr sz="4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038100" y="25706384"/>
            <a:ext cx="8525745" cy="1394230"/>
          </a:xfrm>
          <a:prstGeom prst="rect">
            <a:avLst/>
          </a:prstGeom>
        </p:spPr>
        <p:txBody>
          <a:bodyPr vert="horz" lIns="309689" tIns="154844" rIns="309689" bIns="154844" rtlCol="0" anchor="ctr"/>
          <a:lstStyle>
            <a:lvl1pPr algn="r">
              <a:defRPr sz="4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CCD56FE-C51D-49DF-9137-6BDFA02B28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1" y="0"/>
            <a:ext cx="2678698" cy="27651075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36010917" y="0"/>
            <a:ext cx="857183" cy="27651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3175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096890" rtl="0" eaLnBrk="1" latinLnBrk="0" hangingPunct="1">
        <a:lnSpc>
          <a:spcPct val="90000"/>
        </a:lnSpc>
        <a:spcBef>
          <a:spcPct val="0"/>
        </a:spcBef>
        <a:buNone/>
        <a:defRPr sz="17300" kern="1200" cap="all" spc="677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77422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6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322667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61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387111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5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5419557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4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Gill Sans MT" panose="020B0502020104020203" pitchFamily="34" charset="0"/>
        <a:buChar char="–"/>
        <a:defRPr sz="47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6968002" indent="-774222" algn="l" defTabSz="3096890" rtl="0" eaLnBrk="1" latinLnBrk="0" hangingPunct="1">
        <a:lnSpc>
          <a:spcPct val="110000"/>
        </a:lnSpc>
        <a:spcBef>
          <a:spcPts val="2371"/>
        </a:spcBef>
        <a:buClr>
          <a:schemeClr val="tx2"/>
        </a:buClr>
        <a:buFont typeface="Arial" panose="020B0604020202020204" pitchFamily="34" charset="0"/>
        <a:buChar char="•"/>
        <a:defRPr sz="47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1pPr>
      <a:lvl2pPr marL="154844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2pPr>
      <a:lvl3pPr marL="309689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3pPr>
      <a:lvl4pPr marL="464533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4pPr>
      <a:lvl5pPr marL="619378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5pPr>
      <a:lvl6pPr marL="774222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6pPr>
      <a:lvl7pPr marL="929067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7pPr>
      <a:lvl8pPr marL="10839115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8pPr>
      <a:lvl9pPr marL="12387560" algn="l" defTabSz="3096890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13" Type="http://schemas.openxmlformats.org/officeDocument/2006/relationships/image" Target="../media/image8.png"/><Relationship Id="rId18" Type="http://schemas.openxmlformats.org/officeDocument/2006/relationships/image" Target="../media/image12.png"/><Relationship Id="rId3" Type="http://schemas.openxmlformats.org/officeDocument/2006/relationships/slide" Target="slide10.xml"/><Relationship Id="rId7" Type="http://schemas.openxmlformats.org/officeDocument/2006/relationships/image" Target="../media/image5.png"/><Relationship Id="rId12" Type="http://schemas.openxmlformats.org/officeDocument/2006/relationships/slide" Target="slide11.xml"/><Relationship Id="rId1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7.xml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10" Type="http://schemas.openxmlformats.org/officeDocument/2006/relationships/slide" Target="slide12.xml"/><Relationship Id="rId19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slide" Target="slide1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slide" Target="slide17.xml"/><Relationship Id="rId18" Type="http://schemas.openxmlformats.org/officeDocument/2006/relationships/image" Target="../media/image7.png"/><Relationship Id="rId3" Type="http://schemas.openxmlformats.org/officeDocument/2006/relationships/image" Target="../media/image14.png"/><Relationship Id="rId7" Type="http://schemas.openxmlformats.org/officeDocument/2006/relationships/image" Target="../media/image3.png"/><Relationship Id="rId12" Type="http://schemas.openxmlformats.org/officeDocument/2006/relationships/image" Target="../media/image9.png"/><Relationship Id="rId17" Type="http://schemas.openxmlformats.org/officeDocument/2006/relationships/slide" Target="slide12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image" Target="../media/image16.png"/><Relationship Id="rId15" Type="http://schemas.openxmlformats.org/officeDocument/2006/relationships/slide" Target="slide18.xml"/><Relationship Id="rId10" Type="http://schemas.openxmlformats.org/officeDocument/2006/relationships/image" Target="../media/image8.png"/><Relationship Id="rId4" Type="http://schemas.openxmlformats.org/officeDocument/2006/relationships/image" Target="../media/image15.png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image" Target="../media/image5.png"/><Relationship Id="rId18" Type="http://schemas.openxmlformats.org/officeDocument/2006/relationships/slide" Target="slide13.xml"/><Relationship Id="rId3" Type="http://schemas.openxmlformats.org/officeDocument/2006/relationships/image" Target="../media/image17.png"/><Relationship Id="rId7" Type="http://schemas.openxmlformats.org/officeDocument/2006/relationships/image" Target="../media/image4.png"/><Relationship Id="rId12" Type="http://schemas.openxmlformats.org/officeDocument/2006/relationships/slide" Target="slide17.xml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8.png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11" Type="http://schemas.openxmlformats.org/officeDocument/2006/relationships/image" Target="../media/image9.png"/><Relationship Id="rId5" Type="http://schemas.openxmlformats.org/officeDocument/2006/relationships/slide" Target="slide10.xml"/><Relationship Id="rId15" Type="http://schemas.openxmlformats.org/officeDocument/2006/relationships/image" Target="../media/image6.png"/><Relationship Id="rId10" Type="http://schemas.openxmlformats.org/officeDocument/2006/relationships/slide" Target="slide16.xml"/><Relationship Id="rId19" Type="http://schemas.openxmlformats.org/officeDocument/2006/relationships/slide" Target="slide12.xml"/><Relationship Id="rId4" Type="http://schemas.openxmlformats.org/officeDocument/2006/relationships/slide" Target="slide15.xml"/><Relationship Id="rId9" Type="http://schemas.openxmlformats.org/officeDocument/2006/relationships/image" Target="../media/image8.png"/><Relationship Id="rId14" Type="http://schemas.openxmlformats.org/officeDocument/2006/relationships/slide" Target="slide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image" Target="../media/image6.png"/><Relationship Id="rId3" Type="http://schemas.openxmlformats.org/officeDocument/2006/relationships/slide" Target="slide10.xml"/><Relationship Id="rId7" Type="http://schemas.openxmlformats.org/officeDocument/2006/relationships/image" Target="../media/image8.png"/><Relationship Id="rId12" Type="http://schemas.openxmlformats.org/officeDocument/2006/relationships/slide" Target="slide18.xml"/><Relationship Id="rId1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6" Type="http://schemas.openxmlformats.org/officeDocument/2006/relationships/slide" Target="slide12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1.xml"/><Relationship Id="rId11" Type="http://schemas.openxmlformats.org/officeDocument/2006/relationships/image" Target="../media/image5.png"/><Relationship Id="rId5" Type="http://schemas.openxmlformats.org/officeDocument/2006/relationships/image" Target="../media/image4.png"/><Relationship Id="rId15" Type="http://schemas.openxmlformats.org/officeDocument/2006/relationships/image" Target="../media/image20.png"/><Relationship Id="rId10" Type="http://schemas.openxmlformats.org/officeDocument/2006/relationships/slide" Target="slide17.xml"/><Relationship Id="rId4" Type="http://schemas.openxmlformats.org/officeDocument/2006/relationships/image" Target="../media/image3.png"/><Relationship Id="rId9" Type="http://schemas.openxmlformats.org/officeDocument/2006/relationships/image" Target="../media/image9.png"/><Relationship Id="rId1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slide" Target="slide17.xml"/><Relationship Id="rId18" Type="http://schemas.openxmlformats.org/officeDocument/2006/relationships/image" Target="../media/image19.png"/><Relationship Id="rId3" Type="http://schemas.openxmlformats.org/officeDocument/2006/relationships/image" Target="../media/image21.png"/><Relationship Id="rId7" Type="http://schemas.openxmlformats.org/officeDocument/2006/relationships/image" Target="../media/image3.png"/><Relationship Id="rId12" Type="http://schemas.openxmlformats.org/officeDocument/2006/relationships/image" Target="../media/image9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6.png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15.xml"/><Relationship Id="rId15" Type="http://schemas.openxmlformats.org/officeDocument/2006/relationships/slide" Target="slide18.xml"/><Relationship Id="rId10" Type="http://schemas.openxmlformats.org/officeDocument/2006/relationships/image" Target="../media/image8.png"/><Relationship Id="rId19" Type="http://schemas.openxmlformats.org/officeDocument/2006/relationships/slide" Target="slide12.xml"/><Relationship Id="rId4" Type="http://schemas.openxmlformats.org/officeDocument/2006/relationships/image" Target="../media/image17.png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slide" Target="slide17.xml"/><Relationship Id="rId18" Type="http://schemas.openxmlformats.org/officeDocument/2006/relationships/image" Target="../media/image22.png"/><Relationship Id="rId3" Type="http://schemas.openxmlformats.org/officeDocument/2006/relationships/image" Target="../media/image21.png"/><Relationship Id="rId7" Type="http://schemas.openxmlformats.org/officeDocument/2006/relationships/image" Target="../media/image3.png"/><Relationship Id="rId12" Type="http://schemas.openxmlformats.org/officeDocument/2006/relationships/image" Target="../media/image9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6.png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image" Target="../media/image19.png"/><Relationship Id="rId15" Type="http://schemas.openxmlformats.org/officeDocument/2006/relationships/slide" Target="slide18.xml"/><Relationship Id="rId10" Type="http://schemas.openxmlformats.org/officeDocument/2006/relationships/image" Target="../media/image8.png"/><Relationship Id="rId19" Type="http://schemas.openxmlformats.org/officeDocument/2006/relationships/slide" Target="slide12.xml"/><Relationship Id="rId4" Type="http://schemas.openxmlformats.org/officeDocument/2006/relationships/image" Target="../media/image17.png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slide" Target="slide18.xml"/><Relationship Id="rId3" Type="http://schemas.openxmlformats.org/officeDocument/2006/relationships/image" Target="../media/image23.png"/><Relationship Id="rId7" Type="http://schemas.openxmlformats.org/officeDocument/2006/relationships/slide" Target="slide11.xml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11" Type="http://schemas.openxmlformats.org/officeDocument/2006/relationships/slide" Target="slide17.xml"/><Relationship Id="rId5" Type="http://schemas.openxmlformats.org/officeDocument/2006/relationships/image" Target="../media/image3.png"/><Relationship Id="rId15" Type="http://schemas.openxmlformats.org/officeDocument/2006/relationships/slide" Target="slide12.xml"/><Relationship Id="rId10" Type="http://schemas.openxmlformats.org/officeDocument/2006/relationships/image" Target="../media/image9.png"/><Relationship Id="rId4" Type="http://schemas.openxmlformats.org/officeDocument/2006/relationships/slide" Target="slide10.xml"/><Relationship Id="rId9" Type="http://schemas.openxmlformats.org/officeDocument/2006/relationships/slide" Target="slide16.xml"/><Relationship Id="rId1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slide" Target="slide17.xml"/><Relationship Id="rId18" Type="http://schemas.openxmlformats.org/officeDocument/2006/relationships/image" Target="../media/image7.png"/><Relationship Id="rId3" Type="http://schemas.openxmlformats.org/officeDocument/2006/relationships/image" Target="../media/image24.png"/><Relationship Id="rId7" Type="http://schemas.openxmlformats.org/officeDocument/2006/relationships/image" Target="../media/image3.png"/><Relationship Id="rId12" Type="http://schemas.openxmlformats.org/officeDocument/2006/relationships/image" Target="../media/image9.png"/><Relationship Id="rId17" Type="http://schemas.openxmlformats.org/officeDocument/2006/relationships/slide" Target="slide12.xml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image" Target="../media/image25.png"/><Relationship Id="rId15" Type="http://schemas.openxmlformats.org/officeDocument/2006/relationships/slide" Target="slide18.xml"/><Relationship Id="rId10" Type="http://schemas.openxmlformats.org/officeDocument/2006/relationships/image" Target="../media/image8.png"/><Relationship Id="rId4" Type="http://schemas.openxmlformats.org/officeDocument/2006/relationships/image" Target="../media/image17.png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9.png"/><Relationship Id="rId18" Type="http://schemas.openxmlformats.org/officeDocument/2006/relationships/slide" Target="slide12.xml"/><Relationship Id="rId3" Type="http://schemas.openxmlformats.org/officeDocument/2006/relationships/image" Target="../media/image26.png"/><Relationship Id="rId7" Type="http://schemas.openxmlformats.org/officeDocument/2006/relationships/slide" Target="slide10.xml"/><Relationship Id="rId12" Type="http://schemas.openxmlformats.org/officeDocument/2006/relationships/slide" Target="slide16.xml"/><Relationship Id="rId1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6" Type="http://schemas.openxmlformats.org/officeDocument/2006/relationships/slide" Target="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11" Type="http://schemas.openxmlformats.org/officeDocument/2006/relationships/image" Target="../media/image8.png"/><Relationship Id="rId5" Type="http://schemas.openxmlformats.org/officeDocument/2006/relationships/image" Target="../media/image27.png"/><Relationship Id="rId15" Type="http://schemas.openxmlformats.org/officeDocument/2006/relationships/image" Target="../media/image5.png"/><Relationship Id="rId10" Type="http://schemas.openxmlformats.org/officeDocument/2006/relationships/slide" Target="slide11.xml"/><Relationship Id="rId19" Type="http://schemas.openxmlformats.org/officeDocument/2006/relationships/image" Target="../media/image7.png"/><Relationship Id="rId4" Type="http://schemas.openxmlformats.org/officeDocument/2006/relationships/image" Target="../media/image22.png"/><Relationship Id="rId9" Type="http://schemas.openxmlformats.org/officeDocument/2006/relationships/image" Target="../media/image4.png"/><Relationship Id="rId14" Type="http://schemas.openxmlformats.org/officeDocument/2006/relationships/slide" Target="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smtClean="0"/>
              <a:t>Food app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00353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6" name="Picture 4" descr="D:\java002專題\20160308WEB\home_white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D:\java002專題\20160308WEB\cog_whit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:\java002專題\20160308WEB\user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D:\java002專題\20160308WEB\globe_white.png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D:\java002專題\20160308WEB\camera_white.png">
            <a:hlinkClick r:id="rId10" action="ppaction://hlinksldjump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D:\java002專題\20160308WEB\calendar_white.png">
            <a:hlinkClick r:id="rId12" action="ppaction://hlinksldjump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D:\java002專題\20160308WEB\gift_white.png">
            <a:hlinkClick r:id="rId14" action="ppaction://hlinksldjump"/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D:\java002專題\glyphicon\menu_white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82" y="582043"/>
            <a:ext cx="2476564" cy="251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6" name="標題 3"/>
          <p:cNvSpPr txBox="1">
            <a:spLocks/>
          </p:cNvSpPr>
          <p:nvPr/>
        </p:nvSpPr>
        <p:spPr>
          <a:xfrm>
            <a:off x="-62463" y="7804331"/>
            <a:ext cx="30778822" cy="3008096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15000" dirty="0">
              <a:solidFill>
                <a:srgbClr val="FFC000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grpSp>
        <p:nvGrpSpPr>
          <p:cNvPr id="11" name="群組 10"/>
          <p:cNvGrpSpPr/>
          <p:nvPr/>
        </p:nvGrpSpPr>
        <p:grpSpPr>
          <a:xfrm>
            <a:off x="4575" y="2808313"/>
            <a:ext cx="15805828" cy="8928992"/>
            <a:chOff x="4575" y="3112227"/>
            <a:chExt cx="15805828" cy="8928992"/>
          </a:xfrm>
        </p:grpSpPr>
        <p:pic>
          <p:nvPicPr>
            <p:cNvPr id="3083" name="Picture 11" descr="D:\java002專題\組長頭貼.png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5" y="3112227"/>
              <a:ext cx="15805828" cy="89289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文字方塊 9"/>
            <p:cNvSpPr txBox="1"/>
            <p:nvPr/>
          </p:nvSpPr>
          <p:spPr>
            <a:xfrm>
              <a:off x="8411758" y="6588746"/>
              <a:ext cx="5414624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FFC000"/>
                  </a:solidFill>
                </a:rPr>
                <a:t>Ying-Ray </a:t>
              </a:r>
              <a:r>
                <a:rPr lang="en-US" altLang="zh-TW" b="1" dirty="0">
                  <a:solidFill>
                    <a:srgbClr val="FFC000"/>
                  </a:solidFill>
                </a:rPr>
                <a:t>Lu</a:t>
              </a:r>
              <a:endParaRPr lang="zh-TW" altLang="en-US" dirty="0">
                <a:solidFill>
                  <a:srgbClr val="FFC000"/>
                </a:solidFill>
              </a:endParaRPr>
            </a:p>
          </p:txBody>
        </p:sp>
      </p:grpSp>
      <p:sp>
        <p:nvSpPr>
          <p:cNvPr id="30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page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33" name="Picture 12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6" t="37386" r="68186" b="13339"/>
          <a:stretch/>
        </p:blipFill>
        <p:spPr bwMode="auto">
          <a:xfrm>
            <a:off x="-455991" y="12395557"/>
            <a:ext cx="12815114" cy="10574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" name="Picture 12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88" t="37498" r="566" b="13339"/>
          <a:stretch/>
        </p:blipFill>
        <p:spPr bwMode="auto">
          <a:xfrm>
            <a:off x="24956240" y="12395557"/>
            <a:ext cx="11874951" cy="105508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4" r="52828" b="8384"/>
          <a:stretch/>
        </p:blipFill>
        <p:spPr bwMode="auto">
          <a:xfrm>
            <a:off x="12359123" y="12395557"/>
            <a:ext cx="12585762" cy="10550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6" name="文字方塊 35"/>
          <p:cNvSpPr txBox="1"/>
          <p:nvPr/>
        </p:nvSpPr>
        <p:spPr>
          <a:xfrm>
            <a:off x="2560913" y="9334371"/>
            <a:ext cx="28015362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000"/>
                </a:solidFill>
              </a:rPr>
              <a:t>Tostadas de </a:t>
            </a:r>
            <a:r>
              <a:rPr lang="en-US" altLang="zh-TW" dirty="0" err="1">
                <a:solidFill>
                  <a:srgbClr val="FFC000"/>
                </a:solidFill>
              </a:rPr>
              <a:t>maíz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err="1">
                <a:solidFill>
                  <a:srgbClr val="FFC000"/>
                </a:solidFill>
              </a:rPr>
              <a:t>libres</a:t>
            </a:r>
            <a:r>
              <a:rPr lang="en-US" altLang="zh-TW" dirty="0">
                <a:solidFill>
                  <a:srgbClr val="FFC000"/>
                </a:solidFill>
              </a:rPr>
              <a:t> de </a:t>
            </a:r>
            <a:r>
              <a:rPr lang="en-US" altLang="zh-TW" dirty="0" err="1">
                <a:solidFill>
                  <a:srgbClr val="FFC000"/>
                </a:solidFill>
              </a:rPr>
              <a:t>grasas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smtClean="0">
                <a:solidFill>
                  <a:srgbClr val="FFC000"/>
                </a:solidFill>
              </a:rPr>
              <a:t>trans,</a:t>
            </a:r>
            <a:r>
              <a:rPr lang="zh-TW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TW" dirty="0" err="1" smtClean="0">
                <a:solidFill>
                  <a:srgbClr val="FFC000"/>
                </a:solidFill>
              </a:rPr>
              <a:t>colesterol</a:t>
            </a:r>
            <a:r>
              <a:rPr lang="en-US" altLang="zh-TW" dirty="0">
                <a:solidFill>
                  <a:srgbClr val="FFC000"/>
                </a:solidFill>
              </a:rPr>
              <a:t>, </a:t>
            </a:r>
            <a:r>
              <a:rPr lang="zh-TW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TW" dirty="0" smtClean="0">
                <a:solidFill>
                  <a:srgbClr val="FFC000"/>
                </a:solidFill>
              </a:rPr>
              <a:t>gluten</a:t>
            </a:r>
            <a:r>
              <a:rPr lang="en-US" altLang="zh-TW" dirty="0">
                <a:solidFill>
                  <a:srgbClr val="FFC000"/>
                </a:solidFill>
              </a:rPr>
              <a:t>, </a:t>
            </a:r>
            <a:r>
              <a:rPr lang="en-US" altLang="zh-TW" dirty="0" err="1" smtClean="0">
                <a:solidFill>
                  <a:srgbClr val="FFC000"/>
                </a:solidFill>
              </a:rPr>
              <a:t>conservadores</a:t>
            </a:r>
            <a:r>
              <a:rPr lang="en-US" altLang="zh-TW" dirty="0">
                <a:solidFill>
                  <a:srgbClr val="FFC000"/>
                </a:solidFill>
              </a:rPr>
              <a:t>,</a:t>
            </a:r>
            <a:br>
              <a:rPr lang="en-US" altLang="zh-TW" dirty="0">
                <a:solidFill>
                  <a:srgbClr val="FFC000"/>
                </a:solidFill>
              </a:rPr>
            </a:br>
            <a:r>
              <a:rPr lang="en-US" altLang="zh-TW" dirty="0" err="1">
                <a:solidFill>
                  <a:srgbClr val="FFC000"/>
                </a:solidFill>
              </a:rPr>
              <a:t>colorantes</a:t>
            </a:r>
            <a:r>
              <a:rPr lang="en-US" altLang="zh-TW" dirty="0">
                <a:solidFill>
                  <a:srgbClr val="FFC000"/>
                </a:solidFill>
              </a:rPr>
              <a:t> o </a:t>
            </a:r>
            <a:r>
              <a:rPr lang="en-US" altLang="zh-TW" dirty="0" err="1">
                <a:solidFill>
                  <a:srgbClr val="FFC000"/>
                </a:solidFill>
              </a:rPr>
              <a:t>saborizantes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err="1">
                <a:solidFill>
                  <a:srgbClr val="FFC000"/>
                </a:solidFill>
              </a:rPr>
              <a:t>artificiales</a:t>
            </a:r>
            <a:r>
              <a:rPr lang="en-US" altLang="zh-TW" dirty="0">
                <a:solidFill>
                  <a:srgbClr val="FFC000"/>
                </a:solidFill>
              </a:rPr>
              <a:t>.</a:t>
            </a:r>
            <a:endParaRPr lang="zh-TW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28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1876234" y="4888704"/>
            <a:ext cx="3966150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C000"/>
                </a:solidFill>
              </a:rPr>
              <a:t>2016/3</a:t>
            </a:r>
            <a:r>
              <a:rPr lang="zh-TW" altLang="en-US" b="1" dirty="0" smtClean="0">
                <a:solidFill>
                  <a:srgbClr val="FFC000"/>
                </a:solidFill>
              </a:rPr>
              <a:t>月</a:t>
            </a:r>
            <a:endParaRPr lang="zh-TW" altLang="en-US" dirty="0">
              <a:solidFill>
                <a:srgbClr val="FFC000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275804"/>
              </p:ext>
            </p:extLst>
          </p:nvPr>
        </p:nvGraphicFramePr>
        <p:xfrm>
          <a:off x="1822998" y="6112116"/>
          <a:ext cx="33222105" cy="15994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6015"/>
                <a:gridCol w="4746015"/>
                <a:gridCol w="4746015"/>
                <a:gridCol w="4746015"/>
                <a:gridCol w="4746015"/>
                <a:gridCol w="4746015"/>
                <a:gridCol w="4746015"/>
              </a:tblGrid>
              <a:tr h="1380153"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SUM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MON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TUE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WED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THU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FRI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800" b="1" dirty="0" smtClean="0">
                          <a:solidFill>
                            <a:schemeClr val="bg1"/>
                          </a:solidFill>
                        </a:rPr>
                        <a:t>SAT</a:t>
                      </a:r>
                      <a:endParaRPr lang="zh-TW" altLang="en-US" sz="8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864329"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3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4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5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880320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6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7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9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10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11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12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880320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13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14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15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17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18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19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2664296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20</a:t>
                      </a:r>
                      <a:endParaRPr lang="zh-TW" altLang="en-US" sz="8200" dirty="0" smtClean="0">
                        <a:solidFill>
                          <a:srgbClr val="FFC000"/>
                        </a:solidFill>
                      </a:endParaRPr>
                    </a:p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21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22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23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24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25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26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  <a:tr h="3240360"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27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28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29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30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marL="0" marR="0" lvl="0" indent="0" algn="ctr" defTabSz="3096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200" dirty="0" smtClean="0">
                          <a:solidFill>
                            <a:srgbClr val="FFC000"/>
                          </a:solidFill>
                        </a:rPr>
                        <a:t>31</a:t>
                      </a:r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8200" dirty="0">
                        <a:solidFill>
                          <a:srgbClr val="FFC000"/>
                        </a:solidFill>
                      </a:endParaRPr>
                    </a:p>
                  </a:txBody>
                  <a:tcPr marL="123596" marR="123596" marT="61798" marB="61798"/>
                </a:tc>
              </a:tr>
            </a:tbl>
          </a:graphicData>
        </a:graphic>
      </p:graphicFrame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3" t="33658" r="27516" b="5405"/>
          <a:stretch/>
        </p:blipFill>
        <p:spPr bwMode="auto">
          <a:xfrm>
            <a:off x="12681140" y="11521281"/>
            <a:ext cx="2224518" cy="1740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4" name="Picture 1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4" r="52828" b="8384"/>
          <a:stretch/>
        </p:blipFill>
        <p:spPr bwMode="auto">
          <a:xfrm>
            <a:off x="22190540" y="11521281"/>
            <a:ext cx="2076158" cy="1740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62" t="14128" r="39657" b="50000"/>
          <a:stretch/>
        </p:blipFill>
        <p:spPr bwMode="auto">
          <a:xfrm>
            <a:off x="30990114" y="8712969"/>
            <a:ext cx="3228898" cy="1740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5" name="矩形 44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6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9" descr="D:\java002專題\20160308WEB\calendar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10" descr="D:\java002專題\20160308WEB\gift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6" descr="D:\java002專題\20160308WEB\user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7" descr="D:\java002專題\20160308WEB\globe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8" descr="D:\java002專題\20160308WEB\camera_white.png">
            <a:hlinkClick r:id="rId17" action="ppaction://hlinksldjump"/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869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cxnSp>
        <p:nvCxnSpPr>
          <p:cNvPr id="7" name="直線接點 6"/>
          <p:cNvCxnSpPr/>
          <p:nvPr/>
        </p:nvCxnSpPr>
        <p:spPr>
          <a:xfrm>
            <a:off x="710115" y="14728613"/>
            <a:ext cx="34923880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群組 8"/>
          <p:cNvGrpSpPr/>
          <p:nvPr/>
        </p:nvGrpSpPr>
        <p:grpSpPr>
          <a:xfrm>
            <a:off x="2618343" y="15074030"/>
            <a:ext cx="10029496" cy="2721234"/>
            <a:chOff x="-345561" y="12985435"/>
            <a:chExt cx="10029496" cy="2721234"/>
          </a:xfrm>
        </p:grpSpPr>
        <p:pic>
          <p:nvPicPr>
            <p:cNvPr id="7171" name="Picture 3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05" t="55195" r="8841" b="36336"/>
            <a:stretch/>
          </p:blipFill>
          <p:spPr bwMode="auto">
            <a:xfrm>
              <a:off x="-345561" y="12985435"/>
              <a:ext cx="2932554" cy="2721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9" name="文字方塊 28">
              <a:hlinkClick r:id="rId4" action="ppaction://hlinksldjump"/>
            </p:cNvPr>
            <p:cNvSpPr txBox="1"/>
            <p:nvPr/>
          </p:nvSpPr>
          <p:spPr>
            <a:xfrm>
              <a:off x="2586992" y="13302827"/>
              <a:ext cx="7096943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bg1">
                      <a:lumMod val="65000"/>
                    </a:schemeClr>
                  </a:solidFill>
                </a:rPr>
                <a:t>Where </a:t>
              </a:r>
              <a:r>
                <a:rPr lang="en-US" altLang="zh-TW" b="1" dirty="0" smtClean="0">
                  <a:solidFill>
                    <a:schemeClr val="bg1">
                      <a:lumMod val="65000"/>
                    </a:schemeClr>
                  </a:solidFill>
                </a:rPr>
                <a:t>are you?</a:t>
              </a:r>
              <a:endParaRPr lang="zh-TW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3" name="文字方塊 32"/>
          <p:cNvSpPr txBox="1"/>
          <p:nvPr/>
        </p:nvSpPr>
        <p:spPr>
          <a:xfrm>
            <a:off x="21617784" y="8828167"/>
            <a:ext cx="9723624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</a:rPr>
              <a:t>W</a:t>
            </a:r>
            <a:r>
              <a:rPr lang="en-US" altLang="zh-TW" b="1" dirty="0" smtClean="0">
                <a:solidFill>
                  <a:srgbClr val="FFC000"/>
                </a:solidFill>
              </a:rPr>
              <a:t>hat’s on your mind?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9524879" y="4863517"/>
            <a:ext cx="13753528" cy="9145015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4" descr="D:\java002專題\20160308WEB\home_white.png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5" descr="D:\java002專題\20160308WEB\cog_whit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9" descr="D:\java002專題\20160308WEB\calendar_white.png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0" descr="D:\java002專題\20160308WEB\gift_white.png">
            <a:hlinkClick r:id="rId10" action="ppaction://hlinksldjump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D:\java002專題\20160308WEB\user_white.png">
            <a:hlinkClick r:id="rId12" action="ppaction://hlinksldjump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7" descr="D:\java002專題\20160308WEB\globe_white.png">
            <a:hlinkClick r:id="rId14" action="ppaction://hlinksldjump"/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直線接點 31"/>
          <p:cNvCxnSpPr/>
          <p:nvPr/>
        </p:nvCxnSpPr>
        <p:spPr>
          <a:xfrm>
            <a:off x="710115" y="17344275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/>
          <p:cNvSpPr txBox="1"/>
          <p:nvPr/>
        </p:nvSpPr>
        <p:spPr>
          <a:xfrm>
            <a:off x="1008114" y="19665545"/>
            <a:ext cx="2709909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Share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710954" y="20881262"/>
            <a:ext cx="34861000" cy="2454592"/>
            <a:chOff x="710954" y="21927564"/>
            <a:chExt cx="34861000" cy="2454592"/>
          </a:xfrm>
        </p:grpSpPr>
        <p:grpSp>
          <p:nvGrpSpPr>
            <p:cNvPr id="10" name="群組 9"/>
            <p:cNvGrpSpPr/>
            <p:nvPr/>
          </p:nvGrpSpPr>
          <p:grpSpPr>
            <a:xfrm>
              <a:off x="710954" y="21927564"/>
              <a:ext cx="21054984" cy="2454592"/>
              <a:chOff x="5774591" y="21285526"/>
              <a:chExt cx="21054984" cy="2454592"/>
            </a:xfrm>
          </p:grpSpPr>
          <p:pic>
            <p:nvPicPr>
              <p:cNvPr id="1026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2771" b="29253"/>
              <a:stretch/>
            </p:blipFill>
            <p:spPr bwMode="auto">
              <a:xfrm>
                <a:off x="5774591" y="21461908"/>
                <a:ext cx="16066887" cy="22782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32" t="77104" r="52228" b="15662"/>
              <a:stretch/>
            </p:blipFill>
            <p:spPr bwMode="auto">
              <a:xfrm>
                <a:off x="19850100" y="21285526"/>
                <a:ext cx="6979475" cy="20662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4" name="Picture 2" descr="C:\Users\user\Documents\Downloads\Screenshot_2016-03-10-14-10-23.png"/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469" b="21832"/>
            <a:stretch/>
          </p:blipFill>
          <p:spPr bwMode="auto">
            <a:xfrm>
              <a:off x="19505067" y="22183124"/>
              <a:ext cx="16066887" cy="2199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2" name="直線接點 51"/>
          <p:cNvCxnSpPr/>
          <p:nvPr/>
        </p:nvCxnSpPr>
        <p:spPr>
          <a:xfrm>
            <a:off x="710115" y="20987545"/>
            <a:ext cx="34923880" cy="0"/>
          </a:xfrm>
          <a:prstGeom prst="line">
            <a:avLst/>
          </a:prstGeom>
          <a:ln w="762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接點 52"/>
          <p:cNvCxnSpPr/>
          <p:nvPr/>
        </p:nvCxnSpPr>
        <p:spPr>
          <a:xfrm>
            <a:off x="710115" y="23186577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字方塊 55"/>
          <p:cNvSpPr txBox="1"/>
          <p:nvPr/>
        </p:nvSpPr>
        <p:spPr>
          <a:xfrm>
            <a:off x="23673609" y="15474282"/>
            <a:ext cx="5273816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How much?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文字方塊 56"/>
          <p:cNvSpPr txBox="1"/>
          <p:nvPr/>
        </p:nvSpPr>
        <p:spPr>
          <a:xfrm>
            <a:off x="21786625" y="14810838"/>
            <a:ext cx="122661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0" dirty="0">
                <a:solidFill>
                  <a:schemeClr val="bg1">
                    <a:lumMod val="65000"/>
                  </a:schemeClr>
                </a:solidFill>
              </a:rPr>
              <a:t>$</a:t>
            </a:r>
            <a:endParaRPr lang="zh-TW" altLang="en-US" sz="15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8" name="Picture 4"/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1" t="59844" r="20270" b="22820"/>
          <a:stretch/>
        </p:blipFill>
        <p:spPr bwMode="auto">
          <a:xfrm>
            <a:off x="29292475" y="15421796"/>
            <a:ext cx="6881046" cy="1268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9" name="矩形 58">
            <a:hlinkClick r:id="rId5" action="ppaction://hlinksldjump"/>
          </p:cNvPr>
          <p:cNvSpPr/>
          <p:nvPr/>
        </p:nvSpPr>
        <p:spPr>
          <a:xfrm>
            <a:off x="30315371" y="17721329"/>
            <a:ext cx="5616623" cy="19442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  <a:latin typeface="Adobe 繁黑體 Std B" pitchFamily="34" charset="-120"/>
                <a:ea typeface="Adobe 繁黑體 Std B" pitchFamily="34" charset="-120"/>
              </a:rPr>
              <a:t>Post</a:t>
            </a:r>
            <a:endParaRPr lang="zh-TW" altLang="en-US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691712" y="4847022"/>
            <a:ext cx="16402962" cy="914501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" name="群組 5"/>
          <p:cNvGrpSpPr/>
          <p:nvPr/>
        </p:nvGrpSpPr>
        <p:grpSpPr>
          <a:xfrm>
            <a:off x="8848720" y="7552171"/>
            <a:ext cx="3464650" cy="3464650"/>
            <a:chOff x="9183189" y="7552171"/>
            <a:chExt cx="3464650" cy="3464650"/>
          </a:xfrm>
        </p:grpSpPr>
        <p:sp>
          <p:nvSpPr>
            <p:cNvPr id="2" name="矩形 1"/>
            <p:cNvSpPr/>
            <p:nvPr/>
          </p:nvSpPr>
          <p:spPr>
            <a:xfrm>
              <a:off x="9183189" y="8828167"/>
              <a:ext cx="3464650" cy="6078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" name="矩形 43">
              <a:hlinkClick r:id="rId18" action="ppaction://hlinksldjump"/>
            </p:cNvPr>
            <p:cNvSpPr/>
            <p:nvPr/>
          </p:nvSpPr>
          <p:spPr>
            <a:xfrm rot="16200000">
              <a:off x="9335589" y="8980567"/>
              <a:ext cx="3464650" cy="6078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46" name="Picture 8" descr="D:\java002專題\20160308WEB\camera_white.png">
            <a:hlinkClick r:id="rId19" action="ppaction://hlinksldjump"/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79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4" descr="D:\java002專題\20160308WEB\home_white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5" descr="D:\java002專題\20160308WEB\cog_whit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9" descr="D:\java002專題\20160308WEB\calendar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0" descr="D:\java002專題\20160308WEB\gift_white.png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D:\java002專題\20160308WEB\user_white.png">
            <a:hlinkClick r:id="rId10" action="ppaction://hlinksldjump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7" descr="D:\java002專題\20160308WEB\globe_white.png">
            <a:hlinkClick r:id="rId12" action="ppaction://hlinksldjump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群組 5"/>
          <p:cNvGrpSpPr/>
          <p:nvPr/>
        </p:nvGrpSpPr>
        <p:grpSpPr>
          <a:xfrm>
            <a:off x="3369041" y="4376737"/>
            <a:ext cx="30130018" cy="18597563"/>
            <a:chOff x="3369041" y="4376737"/>
            <a:chExt cx="30130018" cy="18597563"/>
          </a:xfrm>
        </p:grpSpPr>
        <p:pic>
          <p:nvPicPr>
            <p:cNvPr id="2050" name="Picture 2">
              <a:hlinkClick r:id="rId14" action="ppaction://hlinksldjump"/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80" t="6954" r="3520" b="7462"/>
            <a:stretch/>
          </p:blipFill>
          <p:spPr bwMode="auto">
            <a:xfrm>
              <a:off x="3369041" y="4376737"/>
              <a:ext cx="30130018" cy="185975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矩形 1"/>
            <p:cNvSpPr/>
            <p:nvPr/>
          </p:nvSpPr>
          <p:spPr>
            <a:xfrm>
              <a:off x="10516546" y="8568953"/>
              <a:ext cx="17497761" cy="52565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0488204" y="5616625"/>
              <a:ext cx="15578694" cy="432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46" name="Picture 8" descr="D:\java002專題\20160308WEB\camera_white.png">
            <a:hlinkClick r:id="rId16" action="ppaction://hlinksldjump"/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066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2" t="14949" r="11017" b="19426"/>
          <a:stretch/>
        </p:blipFill>
        <p:spPr bwMode="auto">
          <a:xfrm>
            <a:off x="2691712" y="4863518"/>
            <a:ext cx="16402962" cy="9145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直線接點 6"/>
          <p:cNvCxnSpPr/>
          <p:nvPr/>
        </p:nvCxnSpPr>
        <p:spPr>
          <a:xfrm>
            <a:off x="710115" y="14728613"/>
            <a:ext cx="34923880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群組 8"/>
          <p:cNvGrpSpPr/>
          <p:nvPr/>
        </p:nvGrpSpPr>
        <p:grpSpPr>
          <a:xfrm>
            <a:off x="2618343" y="15074030"/>
            <a:ext cx="10029496" cy="2721234"/>
            <a:chOff x="-345561" y="12985435"/>
            <a:chExt cx="10029496" cy="2721234"/>
          </a:xfrm>
        </p:grpSpPr>
        <p:pic>
          <p:nvPicPr>
            <p:cNvPr id="7171" name="Picture 3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05" t="55195" r="8841" b="36336"/>
            <a:stretch/>
          </p:blipFill>
          <p:spPr bwMode="auto">
            <a:xfrm>
              <a:off x="-345561" y="12985435"/>
              <a:ext cx="2932554" cy="2721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9" name="文字方塊 28">
              <a:hlinkClick r:id="rId5" action="ppaction://hlinksldjump"/>
            </p:cNvPr>
            <p:cNvSpPr txBox="1"/>
            <p:nvPr/>
          </p:nvSpPr>
          <p:spPr>
            <a:xfrm>
              <a:off x="2586992" y="13302827"/>
              <a:ext cx="7096943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bg1">
                      <a:lumMod val="65000"/>
                    </a:schemeClr>
                  </a:solidFill>
                </a:rPr>
                <a:t>Where </a:t>
              </a:r>
              <a:r>
                <a:rPr lang="en-US" altLang="zh-TW" b="1" dirty="0" smtClean="0">
                  <a:solidFill>
                    <a:schemeClr val="bg1">
                      <a:lumMod val="65000"/>
                    </a:schemeClr>
                  </a:solidFill>
                </a:rPr>
                <a:t>are you?</a:t>
              </a:r>
              <a:endParaRPr lang="zh-TW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3" name="文字方塊 32"/>
          <p:cNvSpPr txBox="1"/>
          <p:nvPr/>
        </p:nvSpPr>
        <p:spPr>
          <a:xfrm>
            <a:off x="21617784" y="8828167"/>
            <a:ext cx="9723624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</a:rPr>
              <a:t>W</a:t>
            </a:r>
            <a:r>
              <a:rPr lang="en-US" altLang="zh-TW" b="1" dirty="0" smtClean="0">
                <a:solidFill>
                  <a:srgbClr val="FFC000"/>
                </a:solidFill>
              </a:rPr>
              <a:t>hat’s on your mind?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9524879" y="4863517"/>
            <a:ext cx="13753528" cy="9145015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9" descr="D:\java002專題\20160308WEB\calendar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0" descr="D:\java002專題\20160308WEB\gift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D:\java002專題\20160308WEB\user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7" descr="D:\java002專題\20160308WEB\globe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直線接點 31"/>
          <p:cNvCxnSpPr/>
          <p:nvPr/>
        </p:nvCxnSpPr>
        <p:spPr>
          <a:xfrm>
            <a:off x="710115" y="17344275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/>
          <p:cNvSpPr txBox="1"/>
          <p:nvPr/>
        </p:nvSpPr>
        <p:spPr>
          <a:xfrm>
            <a:off x="1008114" y="19665545"/>
            <a:ext cx="2709909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Share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710954" y="20881262"/>
            <a:ext cx="34861000" cy="2454592"/>
            <a:chOff x="710954" y="21927564"/>
            <a:chExt cx="34861000" cy="2454592"/>
          </a:xfrm>
        </p:grpSpPr>
        <p:grpSp>
          <p:nvGrpSpPr>
            <p:cNvPr id="10" name="群組 9"/>
            <p:cNvGrpSpPr/>
            <p:nvPr/>
          </p:nvGrpSpPr>
          <p:grpSpPr>
            <a:xfrm>
              <a:off x="710954" y="21927564"/>
              <a:ext cx="21054984" cy="2454592"/>
              <a:chOff x="5774591" y="21285526"/>
              <a:chExt cx="21054984" cy="2454592"/>
            </a:xfrm>
          </p:grpSpPr>
          <p:pic>
            <p:nvPicPr>
              <p:cNvPr id="1026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2771" b="29253"/>
              <a:stretch/>
            </p:blipFill>
            <p:spPr bwMode="auto">
              <a:xfrm>
                <a:off x="5774591" y="21461908"/>
                <a:ext cx="16066887" cy="22782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32" t="77104" r="52228" b="15662"/>
              <a:stretch/>
            </p:blipFill>
            <p:spPr bwMode="auto">
              <a:xfrm>
                <a:off x="19850100" y="21285526"/>
                <a:ext cx="6979475" cy="20662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4" name="Picture 2" descr="C:\Users\user\Documents\Downloads\Screenshot_2016-03-10-14-10-23.png"/>
            <p:cNvPicPr>
              <a:picLocks noChangeAspect="1" noChangeArrowheads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469" b="21832"/>
            <a:stretch/>
          </p:blipFill>
          <p:spPr bwMode="auto">
            <a:xfrm>
              <a:off x="19505067" y="22183124"/>
              <a:ext cx="16066887" cy="2199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2" name="直線接點 51"/>
          <p:cNvCxnSpPr/>
          <p:nvPr/>
        </p:nvCxnSpPr>
        <p:spPr>
          <a:xfrm>
            <a:off x="710115" y="20987545"/>
            <a:ext cx="34923880" cy="0"/>
          </a:xfrm>
          <a:prstGeom prst="line">
            <a:avLst/>
          </a:prstGeom>
          <a:ln w="762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接點 52"/>
          <p:cNvCxnSpPr/>
          <p:nvPr/>
        </p:nvCxnSpPr>
        <p:spPr>
          <a:xfrm>
            <a:off x="710115" y="23186577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字方塊 55"/>
          <p:cNvSpPr txBox="1"/>
          <p:nvPr/>
        </p:nvSpPr>
        <p:spPr>
          <a:xfrm>
            <a:off x="23673609" y="15474282"/>
            <a:ext cx="5273816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How much?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文字方塊 56"/>
          <p:cNvSpPr txBox="1"/>
          <p:nvPr/>
        </p:nvSpPr>
        <p:spPr>
          <a:xfrm>
            <a:off x="21786625" y="14810838"/>
            <a:ext cx="122661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0" dirty="0">
                <a:solidFill>
                  <a:schemeClr val="bg1">
                    <a:lumMod val="65000"/>
                  </a:schemeClr>
                </a:solidFill>
              </a:rPr>
              <a:t>$</a:t>
            </a:r>
            <a:endParaRPr lang="zh-TW" altLang="en-US" sz="15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8" name="Picture 4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1" t="59844" r="20270" b="22820"/>
          <a:stretch/>
        </p:blipFill>
        <p:spPr bwMode="auto">
          <a:xfrm>
            <a:off x="29292475" y="15421796"/>
            <a:ext cx="6881046" cy="1268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9" name="矩形 58">
            <a:hlinkClick r:id="rId6" action="ppaction://hlinksldjump"/>
          </p:cNvPr>
          <p:cNvSpPr/>
          <p:nvPr/>
        </p:nvSpPr>
        <p:spPr>
          <a:xfrm>
            <a:off x="30315371" y="17721329"/>
            <a:ext cx="5616623" cy="19442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  <a:latin typeface="Adobe 繁黑體 Std B" pitchFamily="34" charset="-120"/>
                <a:ea typeface="Adobe 繁黑體 Std B" pitchFamily="34" charset="-120"/>
              </a:rPr>
              <a:t>Post</a:t>
            </a:r>
            <a:endParaRPr lang="zh-TW" altLang="en-US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pic>
        <p:nvPicPr>
          <p:cNvPr id="60" name="Picture 8" descr="D:\java002專題\20160308WEB\camera_white.png">
            <a:hlinkClick r:id="rId19" action="ppaction://hlinksldjump"/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90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2" t="14949" r="11017" b="19426"/>
          <a:stretch/>
        </p:blipFill>
        <p:spPr bwMode="auto">
          <a:xfrm>
            <a:off x="2691712" y="4863518"/>
            <a:ext cx="16402962" cy="9145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直線接點 6"/>
          <p:cNvCxnSpPr/>
          <p:nvPr/>
        </p:nvCxnSpPr>
        <p:spPr>
          <a:xfrm>
            <a:off x="710115" y="14728613"/>
            <a:ext cx="34923880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群組 8"/>
          <p:cNvGrpSpPr/>
          <p:nvPr/>
        </p:nvGrpSpPr>
        <p:grpSpPr>
          <a:xfrm>
            <a:off x="2618343" y="15074030"/>
            <a:ext cx="10029496" cy="2721234"/>
            <a:chOff x="-345561" y="12985435"/>
            <a:chExt cx="10029496" cy="2721234"/>
          </a:xfrm>
        </p:grpSpPr>
        <p:pic>
          <p:nvPicPr>
            <p:cNvPr id="7171" name="Picture 3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05" t="55195" r="8841" b="36336"/>
            <a:stretch/>
          </p:blipFill>
          <p:spPr bwMode="auto">
            <a:xfrm>
              <a:off x="-345561" y="12985435"/>
              <a:ext cx="2932554" cy="2721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9" name="文字方塊 28"/>
            <p:cNvSpPr txBox="1"/>
            <p:nvPr/>
          </p:nvSpPr>
          <p:spPr>
            <a:xfrm>
              <a:off x="2586992" y="13302827"/>
              <a:ext cx="7096943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bg1">
                      <a:lumMod val="65000"/>
                    </a:schemeClr>
                  </a:solidFill>
                </a:rPr>
                <a:t>Where are you?</a:t>
              </a:r>
              <a:endParaRPr lang="zh-TW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3" name="文字方塊 32"/>
          <p:cNvSpPr txBox="1"/>
          <p:nvPr/>
        </p:nvSpPr>
        <p:spPr>
          <a:xfrm>
            <a:off x="21617784" y="8828167"/>
            <a:ext cx="9723624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</a:rPr>
              <a:t>W</a:t>
            </a:r>
            <a:r>
              <a:rPr lang="en-US" altLang="zh-TW" b="1" dirty="0" smtClean="0">
                <a:solidFill>
                  <a:srgbClr val="FFC000"/>
                </a:solidFill>
              </a:rPr>
              <a:t>hat’s on your mind?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9524879" y="4863517"/>
            <a:ext cx="13753528" cy="9145015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文字方塊 34"/>
          <p:cNvSpPr txBox="1"/>
          <p:nvPr/>
        </p:nvSpPr>
        <p:spPr>
          <a:xfrm>
            <a:off x="23673609" y="15474282"/>
            <a:ext cx="5273816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How much?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21786625" y="14810838"/>
            <a:ext cx="122661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0" dirty="0">
                <a:solidFill>
                  <a:schemeClr val="bg1">
                    <a:lumMod val="65000"/>
                  </a:schemeClr>
                </a:solidFill>
              </a:rPr>
              <a:t>$</a:t>
            </a:r>
            <a:endParaRPr lang="zh-TW" altLang="en-US" sz="15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1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1" t="59844" r="20270" b="22820"/>
          <a:stretch/>
        </p:blipFill>
        <p:spPr bwMode="auto">
          <a:xfrm>
            <a:off x="29292475" y="15421796"/>
            <a:ext cx="6881046" cy="1268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矩形 41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9" descr="D:\java002專題\20160308WEB\calendar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0" descr="D:\java002專題\20160308WEB\gift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D:\java002專題\20160308WEB\user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7" descr="D:\java002專題\20160308WEB\globe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直線接點 31"/>
          <p:cNvCxnSpPr/>
          <p:nvPr/>
        </p:nvCxnSpPr>
        <p:spPr>
          <a:xfrm>
            <a:off x="710115" y="17344275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/>
          <p:cNvSpPr txBox="1"/>
          <p:nvPr/>
        </p:nvSpPr>
        <p:spPr>
          <a:xfrm>
            <a:off x="1008114" y="19665545"/>
            <a:ext cx="2709909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chemeClr val="bg1">
                    <a:lumMod val="65000"/>
                  </a:schemeClr>
                </a:solidFill>
              </a:rPr>
              <a:t>Share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710954" y="20881262"/>
            <a:ext cx="34861000" cy="2454592"/>
            <a:chOff x="710954" y="21927564"/>
            <a:chExt cx="34861000" cy="2454592"/>
          </a:xfrm>
        </p:grpSpPr>
        <p:grpSp>
          <p:nvGrpSpPr>
            <p:cNvPr id="10" name="群組 9"/>
            <p:cNvGrpSpPr/>
            <p:nvPr/>
          </p:nvGrpSpPr>
          <p:grpSpPr>
            <a:xfrm>
              <a:off x="710954" y="21927564"/>
              <a:ext cx="21054984" cy="2454592"/>
              <a:chOff x="5774591" y="21285526"/>
              <a:chExt cx="21054984" cy="2454592"/>
            </a:xfrm>
          </p:grpSpPr>
          <p:pic>
            <p:nvPicPr>
              <p:cNvPr id="1026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2771" b="29253"/>
              <a:stretch/>
            </p:blipFill>
            <p:spPr bwMode="auto">
              <a:xfrm>
                <a:off x="5774591" y="21461908"/>
                <a:ext cx="16066887" cy="22782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" name="Picture 2" descr="C:\Users\user\Documents\Downloads\Screenshot_2016-03-10-14-10-23.png"/>
              <p:cNvPicPr>
                <a:picLocks noChangeAspect="1" noChangeArrowheads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32" t="77104" r="52228" b="15662"/>
              <a:stretch/>
            </p:blipFill>
            <p:spPr bwMode="auto">
              <a:xfrm>
                <a:off x="19850100" y="21285526"/>
                <a:ext cx="6979475" cy="20662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4" name="Picture 2" descr="C:\Users\user\Documents\Downloads\Screenshot_2016-03-10-14-10-23.png"/>
            <p:cNvPicPr>
              <a:picLocks noChangeAspect="1" noChangeArrowheads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469" b="21832"/>
            <a:stretch/>
          </p:blipFill>
          <p:spPr bwMode="auto">
            <a:xfrm>
              <a:off x="19505067" y="22183124"/>
              <a:ext cx="16066887" cy="2199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2" name="直線接點 51"/>
          <p:cNvCxnSpPr/>
          <p:nvPr/>
        </p:nvCxnSpPr>
        <p:spPr>
          <a:xfrm>
            <a:off x="710115" y="20987545"/>
            <a:ext cx="34923880" cy="0"/>
          </a:xfrm>
          <a:prstGeom prst="line">
            <a:avLst/>
          </a:prstGeom>
          <a:ln w="762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接點 52"/>
          <p:cNvCxnSpPr/>
          <p:nvPr/>
        </p:nvCxnSpPr>
        <p:spPr>
          <a:xfrm>
            <a:off x="710115" y="23186577"/>
            <a:ext cx="34923880" cy="0"/>
          </a:xfrm>
          <a:prstGeom prst="line">
            <a:avLst/>
          </a:prstGeom>
          <a:ln w="76200">
            <a:solidFill>
              <a:schemeClr val="tx2">
                <a:lumMod val="10000"/>
                <a:lumOff val="9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2736307" y="17344275"/>
            <a:ext cx="19029631" cy="9298686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pic>
        <p:nvPicPr>
          <p:cNvPr id="5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2" t="14949" r="24655" b="29989"/>
          <a:stretch/>
        </p:blipFill>
        <p:spPr bwMode="auto">
          <a:xfrm>
            <a:off x="3029745" y="17795264"/>
            <a:ext cx="2666350" cy="1569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5940152" y="17795264"/>
            <a:ext cx="347563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6000" b="1" dirty="0">
                <a:solidFill>
                  <a:srgbClr val="FFC000"/>
                </a:solidFill>
              </a:rPr>
              <a:t>三味食堂 </a:t>
            </a:r>
            <a:endParaRPr lang="zh-TW" altLang="en-US" sz="6000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940152" y="18730404"/>
            <a:ext cx="1482418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6000" b="1" dirty="0" smtClean="0">
                <a:solidFill>
                  <a:srgbClr val="FFC000"/>
                </a:solidFill>
              </a:rPr>
              <a:t>Taipei, Taiwan 81 people checked in here</a:t>
            </a:r>
            <a:r>
              <a:rPr lang="zh-TW" altLang="en-US" sz="6000" b="1" dirty="0" smtClean="0">
                <a:solidFill>
                  <a:srgbClr val="FFC000"/>
                </a:solidFill>
              </a:rPr>
              <a:t> </a:t>
            </a:r>
            <a:endParaRPr lang="zh-TW" altLang="en-US" sz="6000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21354797" y="17745016"/>
            <a:ext cx="360040" cy="371336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9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6386" y="20649050"/>
            <a:ext cx="1978071" cy="2190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6386" y="23648267"/>
            <a:ext cx="1978071" cy="2190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5940152" y="20744362"/>
            <a:ext cx="65533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C000"/>
                </a:solidFill>
              </a:rPr>
              <a:t>乳溝起士春川炒雞 </a:t>
            </a:r>
            <a:endParaRPr lang="zh-TW" altLang="en-US" sz="6000" dirty="0"/>
          </a:p>
        </p:txBody>
      </p:sp>
      <p:sp>
        <p:nvSpPr>
          <p:cNvPr id="61" name="矩形 60"/>
          <p:cNvSpPr/>
          <p:nvPr/>
        </p:nvSpPr>
        <p:spPr>
          <a:xfrm>
            <a:off x="5940152" y="21823394"/>
            <a:ext cx="161932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6000" b="1" dirty="0" smtClean="0">
                <a:solidFill>
                  <a:srgbClr val="FFC000"/>
                </a:solidFill>
              </a:rPr>
              <a:t>New Taipei City 442 people checked in here</a:t>
            </a:r>
            <a:r>
              <a:rPr lang="zh-TW" altLang="en-US" sz="6000" b="1" dirty="0" smtClean="0">
                <a:solidFill>
                  <a:srgbClr val="FFC000"/>
                </a:solidFill>
              </a:rPr>
              <a:t> </a:t>
            </a:r>
            <a:endParaRPr lang="zh-TW" altLang="en-US" sz="6000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940152" y="23811750"/>
            <a:ext cx="65533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C000"/>
                </a:solidFill>
              </a:rPr>
              <a:t>乳溝起士春川炒雞 </a:t>
            </a:r>
            <a:endParaRPr lang="zh-TW" altLang="en-US" sz="6000" dirty="0"/>
          </a:p>
        </p:txBody>
      </p:sp>
      <p:pic>
        <p:nvPicPr>
          <p:cNvPr id="65" name="Picture 8" descr="D:\java002專題\20160308WEB\camera_white.png">
            <a:hlinkClick r:id="rId19" action="ppaction://hlinksldjump"/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矩形 63">
            <a:hlinkClick r:id="rId6" action="ppaction://hlinksldjump"/>
          </p:cNvPr>
          <p:cNvSpPr/>
          <p:nvPr/>
        </p:nvSpPr>
        <p:spPr>
          <a:xfrm>
            <a:off x="30315371" y="17721329"/>
            <a:ext cx="5616623" cy="19442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  <a:latin typeface="Adobe 繁黑體 Std B" pitchFamily="34" charset="-120"/>
                <a:ea typeface="Adobe 繁黑體 Std B" pitchFamily="34" charset="-120"/>
              </a:rPr>
              <a:t>Post</a:t>
            </a:r>
            <a:endParaRPr lang="zh-TW" altLang="en-US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914086" y="24890782"/>
            <a:ext cx="1624534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6000" b="1" dirty="0" smtClean="0">
                <a:solidFill>
                  <a:srgbClr val="FFC000"/>
                </a:solidFill>
              </a:rPr>
              <a:t>永華路一段</a:t>
            </a:r>
            <a:r>
              <a:rPr lang="en-US" altLang="zh-TW" sz="6000" b="1" dirty="0" smtClean="0">
                <a:solidFill>
                  <a:srgbClr val="FFC000"/>
                </a:solidFill>
              </a:rPr>
              <a:t>332</a:t>
            </a:r>
            <a:r>
              <a:rPr lang="zh-TW" altLang="en-US" sz="6000" b="1" dirty="0" smtClean="0">
                <a:solidFill>
                  <a:srgbClr val="FFC000"/>
                </a:solidFill>
              </a:rPr>
              <a:t>號 </a:t>
            </a:r>
            <a:r>
              <a:rPr lang="en-US" altLang="zh-TW" sz="6000" b="1" dirty="0" smtClean="0">
                <a:solidFill>
                  <a:srgbClr val="FFC000"/>
                </a:solidFill>
              </a:rPr>
              <a:t>465 people checked in here</a:t>
            </a:r>
            <a:r>
              <a:rPr lang="zh-TW" altLang="en-US" sz="6000" b="1" dirty="0" smtClean="0">
                <a:solidFill>
                  <a:srgbClr val="FFC000"/>
                </a:solidFill>
              </a:rPr>
              <a:t> </a:t>
            </a:r>
            <a:endParaRPr lang="zh-TW" altLang="en-US" sz="6000" dirty="0">
              <a:solidFill>
                <a:schemeClr val="bg1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356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39243" r="46810" b="14689"/>
          <a:stretch/>
        </p:blipFill>
        <p:spPr bwMode="auto">
          <a:xfrm>
            <a:off x="27151" y="294011"/>
            <a:ext cx="36831192" cy="27357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0" name="Picture 4" descr="D:\java002專題\20160308WEB\home_white.png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5" descr="D:\java002專題\20160308WEB\cog_whit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9" descr="D:\java002專題\20160308WEB\calendar_white.png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0" descr="D:\java002專題\20160308WEB\gift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6" descr="D:\java002專題\20160308WEB\user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7" descr="D:\java002專題\20160308WEB\globe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8" descr="D:\java002專題\20160308WEB\camera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92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" name="圓角矩形 1"/>
          <p:cNvSpPr/>
          <p:nvPr/>
        </p:nvSpPr>
        <p:spPr>
          <a:xfrm>
            <a:off x="1607699" y="4771911"/>
            <a:ext cx="33652703" cy="5688632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218" name="Picture 2" descr="D:\java002專題\曉苑頭貼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9" t="19524" r="36796" b="20261"/>
          <a:stretch/>
        </p:blipFill>
        <p:spPr bwMode="auto">
          <a:xfrm>
            <a:off x="1657467" y="4680521"/>
            <a:ext cx="6424349" cy="593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圓角矩形 24"/>
          <p:cNvSpPr/>
          <p:nvPr/>
        </p:nvSpPr>
        <p:spPr>
          <a:xfrm>
            <a:off x="1570790" y="11098924"/>
            <a:ext cx="33652703" cy="5688632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圓角矩形 25"/>
          <p:cNvSpPr/>
          <p:nvPr/>
        </p:nvSpPr>
        <p:spPr>
          <a:xfrm>
            <a:off x="1723190" y="17425937"/>
            <a:ext cx="33652703" cy="5688632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文字方塊 28"/>
          <p:cNvSpPr txBox="1"/>
          <p:nvPr/>
        </p:nvSpPr>
        <p:spPr>
          <a:xfrm>
            <a:off x="7809234" y="7007701"/>
            <a:ext cx="27327802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吳曉苑    品嘗  </a:t>
            </a:r>
            <a:r>
              <a:rPr lang="en-US" altLang="zh-TW" b="1" dirty="0" smtClean="0">
                <a:solidFill>
                  <a:srgbClr val="FFC000"/>
                </a:solidFill>
              </a:rPr>
              <a:t>OMAYA</a:t>
            </a:r>
            <a:r>
              <a:rPr lang="zh-TW" altLang="en-US" b="1" dirty="0" smtClean="0">
                <a:solidFill>
                  <a:srgbClr val="FFC000"/>
                </a:solidFill>
              </a:rPr>
              <a:t>乳溝起士春川炒雞  </a:t>
            </a:r>
            <a:r>
              <a:rPr lang="en-US" altLang="zh-TW" b="1" dirty="0" smtClean="0">
                <a:solidFill>
                  <a:srgbClr val="FFC000"/>
                </a:solidFill>
              </a:rPr>
              <a:t>–at</a:t>
            </a:r>
            <a:r>
              <a:rPr lang="zh-TW" altLang="en-US" b="1" dirty="0" smtClean="0">
                <a:solidFill>
                  <a:srgbClr val="FFC000"/>
                </a:solidFill>
              </a:rPr>
              <a:t>       三重正義商圈 </a:t>
            </a:r>
            <a:r>
              <a:rPr lang="en-US" altLang="zh-TW" b="1" dirty="0" smtClean="0">
                <a:solidFill>
                  <a:srgbClr val="FFC000"/>
                </a:solidFill>
              </a:rPr>
              <a:t> 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32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6" t="55195" r="10061" b="36336"/>
          <a:stretch/>
        </p:blipFill>
        <p:spPr bwMode="auto">
          <a:xfrm>
            <a:off x="27245884" y="7064796"/>
            <a:ext cx="1151816" cy="153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文字方塊 33"/>
          <p:cNvSpPr txBox="1"/>
          <p:nvPr/>
        </p:nvSpPr>
        <p:spPr>
          <a:xfrm>
            <a:off x="7809234" y="9244826"/>
            <a:ext cx="5829801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</a:rPr>
              <a:t>2</a:t>
            </a:r>
            <a:r>
              <a:rPr lang="en-US" altLang="zh-TW" b="1" dirty="0" smtClean="0">
                <a:solidFill>
                  <a:srgbClr val="FFC000"/>
                </a:solidFill>
              </a:rPr>
              <a:t>hrs     Taipei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9219" name="Picture 3" descr="D:\java002專題\不知名頭貼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0" t="21816" r="37687" b="21569"/>
          <a:stretch/>
        </p:blipFill>
        <p:spPr bwMode="auto">
          <a:xfrm>
            <a:off x="1657467" y="11153360"/>
            <a:ext cx="5802525" cy="5552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文字方塊 38"/>
          <p:cNvSpPr txBox="1"/>
          <p:nvPr/>
        </p:nvSpPr>
        <p:spPr>
          <a:xfrm>
            <a:off x="7809234" y="13102226"/>
            <a:ext cx="17197337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郝貪吃    品嘗  三味食堂  </a:t>
            </a:r>
            <a:r>
              <a:rPr lang="en-US" altLang="zh-TW" b="1" dirty="0" smtClean="0">
                <a:solidFill>
                  <a:srgbClr val="FFC000"/>
                </a:solidFill>
              </a:rPr>
              <a:t>–at</a:t>
            </a:r>
            <a:r>
              <a:rPr lang="zh-TW" altLang="en-US" b="1" dirty="0" smtClean="0">
                <a:solidFill>
                  <a:srgbClr val="FFC000"/>
                </a:solidFill>
              </a:rPr>
              <a:t>       西門町 </a:t>
            </a:r>
            <a:r>
              <a:rPr lang="en-US" altLang="zh-TW" b="1" dirty="0" smtClean="0">
                <a:solidFill>
                  <a:srgbClr val="FFC000"/>
                </a:solidFill>
              </a:rPr>
              <a:t> 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40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6" t="55195" r="10061" b="36336"/>
          <a:stretch/>
        </p:blipFill>
        <p:spPr bwMode="auto">
          <a:xfrm>
            <a:off x="20018226" y="13159321"/>
            <a:ext cx="1151816" cy="153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文字方塊 40"/>
          <p:cNvSpPr txBox="1"/>
          <p:nvPr/>
        </p:nvSpPr>
        <p:spPr>
          <a:xfrm>
            <a:off x="7809234" y="15339351"/>
            <a:ext cx="6345968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C000"/>
                </a:solidFill>
              </a:rPr>
              <a:t>12hrs     Taipei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42" name="Picture 3" descr="D:\java002專題\不知名頭貼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0" t="21816" r="37687" b="21569"/>
          <a:stretch/>
        </p:blipFill>
        <p:spPr bwMode="auto">
          <a:xfrm>
            <a:off x="1729434" y="17497945"/>
            <a:ext cx="5802525" cy="5552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文字方塊 42"/>
          <p:cNvSpPr txBox="1"/>
          <p:nvPr/>
        </p:nvSpPr>
        <p:spPr>
          <a:xfrm>
            <a:off x="7881201" y="19442161"/>
            <a:ext cx="26406588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C000"/>
                </a:solidFill>
              </a:rPr>
              <a:t>郝郝吃    品嘗  船老二 </a:t>
            </a:r>
            <a:r>
              <a:rPr lang="en-US" altLang="zh-TW" b="1" dirty="0" smtClean="0">
                <a:solidFill>
                  <a:srgbClr val="FFC000"/>
                </a:solidFill>
              </a:rPr>
              <a:t>–at</a:t>
            </a:r>
            <a:r>
              <a:rPr lang="zh-TW" altLang="en-US" b="1" dirty="0" smtClean="0">
                <a:solidFill>
                  <a:srgbClr val="FFC000"/>
                </a:solidFill>
              </a:rPr>
              <a:t>       新</a:t>
            </a:r>
            <a:r>
              <a:rPr lang="zh-TW" altLang="en-US" b="1" dirty="0">
                <a:solidFill>
                  <a:srgbClr val="FFC000"/>
                </a:solidFill>
              </a:rPr>
              <a:t>北市新莊區中華路一段</a:t>
            </a:r>
            <a:r>
              <a:rPr lang="en-US" altLang="zh-TW" b="1" dirty="0">
                <a:solidFill>
                  <a:srgbClr val="FFC000"/>
                </a:solidFill>
              </a:rPr>
              <a:t>132</a:t>
            </a:r>
            <a:r>
              <a:rPr lang="zh-TW" altLang="en-US" b="1" dirty="0">
                <a:solidFill>
                  <a:srgbClr val="FFC000"/>
                </a:solidFill>
              </a:rPr>
              <a:t>號</a:t>
            </a:r>
          </a:p>
        </p:txBody>
      </p:sp>
      <p:sp>
        <p:nvSpPr>
          <p:cNvPr id="44" name="文字方塊 43"/>
          <p:cNvSpPr txBox="1"/>
          <p:nvPr/>
        </p:nvSpPr>
        <p:spPr>
          <a:xfrm>
            <a:off x="7881201" y="21674409"/>
            <a:ext cx="6345968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C000"/>
                </a:solidFill>
              </a:rPr>
              <a:t>13hrs     Taipei</a:t>
            </a:r>
            <a:endParaRPr lang="zh-TW" altLang="en-US" dirty="0">
              <a:solidFill>
                <a:srgbClr val="FFC000"/>
              </a:solidFill>
            </a:endParaRPr>
          </a:p>
        </p:txBody>
      </p:sp>
      <p:pic>
        <p:nvPicPr>
          <p:cNvPr id="4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6" t="55195" r="10061" b="36336"/>
          <a:stretch/>
        </p:blipFill>
        <p:spPr bwMode="auto">
          <a:xfrm>
            <a:off x="18794402" y="19502880"/>
            <a:ext cx="1151816" cy="153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6" name="矩形 45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7" name="Picture 4" descr="D:\java002專題\20160308WEB\home_white.png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5" descr="D:\java002專題\20160308WEB\cog_wh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9" descr="D:\java002專題\20160308WEB\calendar_white.png">
            <a:hlinkClick r:id="rId9" action="ppaction://hlinksldjump"/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0" descr="D:\java002專題\20160308WEB\gift_white.png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6" descr="D:\java002專題\20160308WEB\user_white.png">
            <a:hlinkClick r:id="rId13" action="ppaction://hlinksldjump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7" descr="D:\java002專題\20160308WEB\globe_white.png">
            <a:hlinkClick r:id="rId15" action="ppaction://hlinksldjump"/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8" descr="D:\java002專題\20160308WEB\camera_white.png">
            <a:hlinkClick r:id="rId17" action="ppaction://hlinksldjump"/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93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63" y="-1"/>
            <a:ext cx="36868100" cy="27651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3"/>
          <p:cNvSpPr>
            <a:spLocks noGrp="1"/>
          </p:cNvSpPr>
          <p:nvPr>
            <p:ph type="title"/>
          </p:nvPr>
        </p:nvSpPr>
        <p:spPr>
          <a:xfrm>
            <a:off x="3044639" y="880336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15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 me</a:t>
            </a:r>
            <a:endParaRPr lang="zh-TW" altLang="en-US" sz="15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8" name="標題 3"/>
          <p:cNvSpPr txBox="1">
            <a:spLocks/>
          </p:cNvSpPr>
          <p:nvPr/>
        </p:nvSpPr>
        <p:spPr>
          <a:xfrm>
            <a:off x="-529875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err="1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hOME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19" name="標題 3"/>
          <p:cNvSpPr txBox="1">
            <a:spLocks/>
          </p:cNvSpPr>
          <p:nvPr/>
        </p:nvSpPr>
        <p:spPr>
          <a:xfrm>
            <a:off x="2279291" y="2966879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calendar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0" name="標題 3"/>
          <p:cNvSpPr txBox="1">
            <a:spLocks/>
          </p:cNvSpPr>
          <p:nvPr/>
        </p:nvSpPr>
        <p:spPr>
          <a:xfrm>
            <a:off x="10499974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 smtClean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camera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2" name="標題 3"/>
          <p:cNvSpPr txBox="1">
            <a:spLocks/>
          </p:cNvSpPr>
          <p:nvPr/>
        </p:nvSpPr>
        <p:spPr>
          <a:xfrm>
            <a:off x="18442747" y="27651075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GIFT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3" name="標題 3"/>
          <p:cNvSpPr txBox="1">
            <a:spLocks/>
          </p:cNvSpPr>
          <p:nvPr/>
        </p:nvSpPr>
        <p:spPr>
          <a:xfrm>
            <a:off x="26010100" y="2765107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↑</a:t>
            </a:r>
            <a:endParaRPr lang="en-US" altLang="zh-TW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cog</a:t>
            </a:r>
            <a:endParaRPr lang="zh-TW" altLang="en-US" sz="15000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21608379" y="-6050166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Friends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28" name="標題 3"/>
          <p:cNvSpPr txBox="1">
            <a:spLocks/>
          </p:cNvSpPr>
          <p:nvPr/>
        </p:nvSpPr>
        <p:spPr>
          <a:xfrm>
            <a:off x="26066898" y="-4176463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</a:p>
          <a:p>
            <a:pPr algn="ctr"/>
            <a:r>
              <a:rPr lang="zh-TW" altLang="en-US" sz="15000" dirty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↓</a:t>
            </a:r>
          </a:p>
        </p:txBody>
      </p:sp>
      <p:sp>
        <p:nvSpPr>
          <p:cNvPr id="31" name="標題 3"/>
          <p:cNvSpPr txBox="1">
            <a:spLocks/>
          </p:cNvSpPr>
          <p:nvPr/>
        </p:nvSpPr>
        <p:spPr>
          <a:xfrm>
            <a:off x="-16873815" y="-4176464"/>
            <a:ext cx="16417824" cy="2017719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5000" b="1" dirty="0" smtClean="0">
                <a:solidFill>
                  <a:schemeClr val="tx1"/>
                </a:solidFill>
                <a:latin typeface="Malgun Gothic" pitchFamily="34" charset="-127"/>
                <a:ea typeface="Malgun Gothic" pitchFamily="34" charset="-127"/>
              </a:rPr>
              <a:t>Map</a:t>
            </a:r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en-US" altLang="zh-TW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  <a:p>
            <a:pPr algn="ctr"/>
            <a:endParaRPr lang="zh-TW" altLang="en-US" sz="15000" b="1" dirty="0">
              <a:solidFill>
                <a:schemeClr val="tx1"/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7" t="31739" r="7594" b="7324"/>
          <a:stretch/>
        </p:blipFill>
        <p:spPr bwMode="auto">
          <a:xfrm>
            <a:off x="-36909" y="3888432"/>
            <a:ext cx="36905009" cy="19874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橢圓 5"/>
          <p:cNvSpPr/>
          <p:nvPr/>
        </p:nvSpPr>
        <p:spPr>
          <a:xfrm>
            <a:off x="7425166" y="4999986"/>
            <a:ext cx="17497944" cy="17651101"/>
          </a:xfrm>
          <a:prstGeom prst="ellipse">
            <a:avLst/>
          </a:prstGeom>
          <a:noFill/>
          <a:ln w="2032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44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0547" y="16417825"/>
            <a:ext cx="1343591" cy="148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D:\java002專題\glyphicon\cutlery_orang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9597" y="11534614"/>
            <a:ext cx="1343591" cy="148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5" name="Picture 5" descr="D:\java002專題\glyphicon\cutlery_orange-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1282" y="10099598"/>
            <a:ext cx="1296144" cy="143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5" descr="D:\java002專題\glyphicon\cutlery_orange-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0235" y="16470356"/>
            <a:ext cx="1296144" cy="143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D:\java002專題\glyphicon\cutlery_orange-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2342" y="13825536"/>
            <a:ext cx="1308784" cy="144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矩形 47"/>
          <p:cNvSpPr/>
          <p:nvPr/>
        </p:nvSpPr>
        <p:spPr>
          <a:xfrm>
            <a:off x="-36908" y="23762642"/>
            <a:ext cx="36868100" cy="3888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9" name="Picture 4" descr="D:\java002專題\20160308WEB\home_white.png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14" y="24059843"/>
            <a:ext cx="3456384" cy="331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5" descr="D:\java002專題\20160308WEB\cog_white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98" y="24140552"/>
            <a:ext cx="3198996" cy="323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9" descr="D:\java002專題\20160308WEB\calendar_white.png">
            <a:hlinkClick r:id="rId10" action="ppaction://hlinksldjump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189" y="24433603"/>
            <a:ext cx="2666714" cy="29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0" descr="D:\java002專題\20160308WEB\gift_white.png">
            <a:hlinkClick r:id="rId12" action="ppaction://hlinksldjump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4885" y="24291599"/>
            <a:ext cx="3069422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6" descr="D:\java002專題\20160308WEB\user_white.png">
            <a:hlinkClick r:id="rId14" action="ppaction://hlinksldjump"/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085" y="294011"/>
            <a:ext cx="3300413" cy="33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7" descr="D:\java002專題\20160308WEB\globe_white.png">
            <a:hlinkClick r:id="rId16" action="ppaction://hlinksldjump"/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030" y="147005"/>
            <a:ext cx="3425964" cy="344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8" descr="D:\java002專題\20160308WEB\camera_white.png">
            <a:hlinkClick r:id="rId18" action="ppaction://hlinksldjump"/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594" y="24291599"/>
            <a:ext cx="3657600" cy="30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05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abstract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創造 美食 ＆ 好友 的連結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021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foreword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先在市面上擁有美食資訊功能的</a:t>
            </a:r>
            <a:r>
              <a:rPr kumimoji="1" lang="en-US" altLang="zh-TW" dirty="0" smtClean="0"/>
              <a:t>APP</a:t>
            </a:r>
            <a:r>
              <a:rPr kumimoji="1" lang="zh-TW" altLang="en-US" dirty="0" smtClean="0"/>
              <a:t>相當多，但建立起社群的連結少。</a:t>
            </a:r>
            <a:endParaRPr kumimoji="1" lang="en-US" altLang="zh-TW" dirty="0" smtClean="0"/>
          </a:p>
          <a:p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6664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核心標的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介面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簡單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直覺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實用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圍繞著朋友、朋友、朋友，美食僅次之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不雜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6663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功能</a:t>
            </a:r>
            <a:r>
              <a:rPr kumimoji="1" lang="en-US" altLang="zh-TW" dirty="0" smtClean="0"/>
              <a:t>1</a:t>
            </a:r>
            <a:r>
              <a:rPr kumimoji="1" lang="zh-TW" altLang="en-US" dirty="0" smtClean="0"/>
              <a:t>： 上傳屬於自己的美食歷程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目的：紀錄食物日記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功能：上傳照片、時間、地點、評價、價位、記事</a:t>
            </a:r>
            <a:r>
              <a:rPr kumimoji="1" lang="en-US" altLang="zh-TW" dirty="0" smtClean="0"/>
              <a:t>etc.</a:t>
            </a:r>
          </a:p>
          <a:p>
            <a:r>
              <a:rPr kumimoji="1" lang="zh-TW" altLang="en-US" dirty="0" smtClean="0"/>
              <a:t>延續功能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美食月曆：一本月曆，馬上顯示出你這個月，每一天吃了什麼。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美食結算：你花了多少，純粹簡單加總，記帳有點偏所以盡可能不要太深入。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6574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功能</a:t>
            </a:r>
            <a:r>
              <a:rPr kumimoji="1" lang="en-US" altLang="zh-TW" dirty="0" smtClean="0"/>
              <a:t>2</a:t>
            </a:r>
            <a:r>
              <a:rPr kumimoji="1" lang="zh-TW" altLang="en-US" dirty="0" smtClean="0"/>
              <a:t>：瀏覽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 smtClean="0"/>
              <a:t>目的：進入</a:t>
            </a:r>
            <a:r>
              <a:rPr kumimoji="1" lang="en-US" altLang="zh-TW" dirty="0" smtClean="0"/>
              <a:t>APP</a:t>
            </a:r>
            <a:r>
              <a:rPr kumimoji="1" lang="zh-TW" altLang="en-US" dirty="0" smtClean="0"/>
              <a:t>，直接發現，你朋友在吃啥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功能：顯示朋友的美食照片</a:t>
            </a:r>
            <a:endParaRPr kumimoji="1" lang="en-US" altLang="zh-TW" dirty="0" smtClean="0"/>
          </a:p>
          <a:p>
            <a:r>
              <a:rPr kumimoji="1" lang="zh-TW" altLang="en-US" dirty="0" smtClean="0"/>
              <a:t>延續功能</a:t>
            </a:r>
            <a:endParaRPr kumimoji="1" lang="en-US" altLang="zh-TW" dirty="0" smtClean="0"/>
          </a:p>
          <a:p>
            <a:pPr lvl="1"/>
            <a:r>
              <a:rPr kumimoji="1" lang="zh-TW" altLang="en-US" b="1" dirty="0" smtClean="0"/>
              <a:t>搜尋附近美食時，可以瀏覽朋友曾吃過啥和評價，雖然</a:t>
            </a:r>
            <a:r>
              <a:rPr kumimoji="1" lang="en-US" altLang="zh-TW" b="1" dirty="0" smtClean="0"/>
              <a:t>GOOGLE</a:t>
            </a:r>
            <a:r>
              <a:rPr kumimoji="1" lang="zh-TW" altLang="en-US" b="1" dirty="0" smtClean="0"/>
              <a:t> </a:t>
            </a:r>
            <a:r>
              <a:rPr kumimoji="1" lang="en-US" altLang="zh-TW" b="1" dirty="0" smtClean="0"/>
              <a:t>MAP</a:t>
            </a:r>
            <a:r>
              <a:rPr kumimoji="1" lang="zh-TW" altLang="en-US" b="1" dirty="0" smtClean="0"/>
              <a:t>有此功能，全世界都能評論，評價就會變得相當客觀，但人的味覺有別，你覺得難吃我不一定覺得難吃，若依照社群連結、朋友串接的方式找出味覺同伴，或能輕易認出有信用的友人，進而增加評價對於使用者的可用度。</a:t>
            </a:r>
            <a:endParaRPr kumimoji="1" lang="en-US" altLang="zh-TW" b="1" dirty="0"/>
          </a:p>
          <a:p>
            <a:pPr lvl="1"/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追蹤朋友的月曆：聽起來有點變態，不過就是顯示他這個月每天何時吃了啥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追蹤朋友最近時間吃啥，如果在你附近給予推撥（這要跟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組討論一下）</a:t>
            </a:r>
            <a:endParaRPr kumimoji="1" lang="en-US" altLang="zh-TW" dirty="0" smtClean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3541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功能</a:t>
            </a:r>
            <a:r>
              <a:rPr kumimoji="1" lang="en-US" altLang="zh-TW" dirty="0" smtClean="0"/>
              <a:t>3</a:t>
            </a:r>
            <a:r>
              <a:rPr kumimoji="1" lang="zh-TW" altLang="en-US" dirty="0" smtClean="0"/>
              <a:t>：集點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目的：賺錢、廠商合作</a:t>
            </a:r>
            <a:endParaRPr kumimoji="1" lang="en-US" altLang="zh-TW" dirty="0" smtClean="0"/>
          </a:p>
          <a:p>
            <a:r>
              <a:rPr kumimoji="1" lang="zh-TW" altLang="en-US" dirty="0" smtClean="0"/>
              <a:t>功能：上傳、紀錄、拉好友可以集點，一定點數能轉蛋，轉蛋能中大獎西提牛排兌換券</a:t>
            </a:r>
            <a:endParaRPr kumimoji="1" lang="en-US" altLang="zh-TW" dirty="0" smtClean="0"/>
          </a:p>
          <a:p>
            <a:r>
              <a:rPr kumimoji="1" lang="zh-TW" altLang="en-US" dirty="0" smtClean="0"/>
              <a:t>為何要這樣做？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降低瀏覽照片時，廣告出現率，只顯示</a:t>
            </a:r>
            <a:r>
              <a:rPr kumimoji="1" lang="en-US" altLang="zh-TW" dirty="0" smtClean="0"/>
              <a:t>『</a:t>
            </a:r>
            <a:r>
              <a:rPr kumimoji="1" lang="zh-TW" altLang="en-US" dirty="0" smtClean="0"/>
              <a:t>朋友</a:t>
            </a:r>
            <a:r>
              <a:rPr kumimoji="1" lang="en-US" altLang="zh-TW" dirty="0" smtClean="0"/>
              <a:t>』</a:t>
            </a:r>
            <a:r>
              <a:rPr kumimoji="1" lang="zh-TW" altLang="en-US" dirty="0" smtClean="0"/>
              <a:t>吃的東西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去哪家店打卡，能增加更多點數的方式來促銷，而朋友打出來的卡是朋友的照片，以置入性行銷來代替廣告的不良感。</a:t>
            </a:r>
            <a:endParaRPr kumimoji="1" lang="en-US" altLang="zh-TW" dirty="0" smtClean="0"/>
          </a:p>
          <a:p>
            <a:r>
              <a:rPr kumimoji="1" lang="zh-TW" altLang="en-US" dirty="0" smtClean="0"/>
              <a:t>點數的累積可以拿成就（如拍賣網站的鑽石賣家），利用人的虛榮心綁住使用者。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296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Reference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APP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Instagram</a:t>
            </a:r>
          </a:p>
          <a:p>
            <a:r>
              <a:rPr kumimoji="1" lang="zh-TW" altLang="en-US" dirty="0" smtClean="0"/>
              <a:t>愛食記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3667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D:\java002專題\20160308WEB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265" y="611863"/>
            <a:ext cx="19921809" cy="1616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3"/>
          <p:cNvSpPr txBox="1">
            <a:spLocks/>
          </p:cNvSpPr>
          <p:nvPr/>
        </p:nvSpPr>
        <p:spPr>
          <a:xfrm>
            <a:off x="2584187" y="18927970"/>
            <a:ext cx="14905656" cy="1961462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3400" dirty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帳號</a:t>
            </a:r>
            <a:r>
              <a:rPr lang="en-US" altLang="zh-TW" sz="13400" dirty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:</a:t>
            </a:r>
            <a:endParaRPr lang="zh-TW" altLang="en-US" sz="13400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0" name="標題 3"/>
          <p:cNvSpPr txBox="1">
            <a:spLocks/>
          </p:cNvSpPr>
          <p:nvPr/>
        </p:nvSpPr>
        <p:spPr>
          <a:xfrm>
            <a:off x="2584187" y="21257259"/>
            <a:ext cx="14905656" cy="1961462"/>
          </a:xfrm>
          <a:prstGeom prst="rect">
            <a:avLst/>
          </a:prstGeom>
        </p:spPr>
        <p:txBody>
          <a:bodyPr vert="horz" lIns="309689" tIns="154844" rIns="309689" bIns="154844" rtlCol="0" anchor="t">
            <a:noAutofit/>
          </a:bodyPr>
          <a:lstStyle>
            <a:lvl1pPr algn="l" defTabSz="30968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300" kern="1200" cap="all" spc="677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3400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密碼</a:t>
            </a:r>
            <a:r>
              <a:rPr lang="en-US" altLang="zh-TW" sz="13400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:</a:t>
            </a:r>
            <a:endParaRPr lang="zh-TW" altLang="en-US" sz="13400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637406" y="18927970"/>
            <a:ext cx="13753528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12637406" y="21257259"/>
            <a:ext cx="13753528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20774310" y="24122681"/>
            <a:ext cx="5616624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註冊</a:t>
            </a:r>
            <a:endParaRPr lang="zh-TW" altLang="en-US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8" name="矩形 17">
            <a:hlinkClick r:id="rId4" action="ppaction://hlinksldjump"/>
          </p:cNvPr>
          <p:cNvSpPr/>
          <p:nvPr/>
        </p:nvSpPr>
        <p:spPr>
          <a:xfrm>
            <a:off x="12631326" y="24122681"/>
            <a:ext cx="5616624" cy="196146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rgbClr val="FFC000"/>
                </a:solidFill>
                <a:latin typeface="Adobe 繁黑體 Std B" pitchFamily="34" charset="-120"/>
                <a:ea typeface="Adobe 繁黑體 Std B" pitchFamily="34" charset="-120"/>
              </a:rPr>
              <a:t>登入</a:t>
            </a:r>
            <a:endParaRPr lang="zh-TW" altLang="en-US" dirty="0">
              <a:solidFill>
                <a:srgbClr val="FFC000"/>
              </a:solidFill>
              <a:latin typeface="Adobe 繁黑體 Std B" pitchFamily="34" charset="-120"/>
              <a:ea typeface="Adobe 繁黑體 Std B" pitchFamily="34" charset="-120"/>
            </a:endParaRPr>
          </a:p>
        </p:txBody>
      </p:sp>
      <p:pic>
        <p:nvPicPr>
          <p:cNvPr id="2055" name="Picture 7" descr="D:\java002專題\20160308WEB\logo_oran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265" y="611863"/>
            <a:ext cx="19921809" cy="1616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3044639" y="2678671"/>
            <a:ext cx="30778822" cy="6016193"/>
          </a:xfrm>
        </p:spPr>
        <p:txBody>
          <a:bodyPr>
            <a:noAutofit/>
          </a:bodyPr>
          <a:lstStyle/>
          <a:p>
            <a:pPr algn="ctr"/>
            <a:r>
              <a:rPr lang="en-US" altLang="zh-TW" sz="50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Food</a:t>
            </a:r>
            <a:br>
              <a:rPr lang="en-US" altLang="zh-TW" sz="50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</a:br>
            <a:r>
              <a:rPr lang="en-US" altLang="zh-TW" sz="50000" dirty="0" smtClean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</a:rPr>
              <a:t>me</a:t>
            </a:r>
            <a:endParaRPr lang="zh-TW" altLang="en-US" sz="50000" dirty="0">
              <a:solidFill>
                <a:schemeClr val="bg1"/>
              </a:solidFill>
              <a:latin typeface="Malgun Gothic" pitchFamily="34" charset="-127"/>
              <a:ea typeface="Malgun Gothic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089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佈景主題1">
  <a:themeElements>
    <a:clrScheme name="徽章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徽章">
      <a:majorFont>
        <a:latin typeface="Impact"/>
        <a:ea typeface=""/>
        <a:cs typeface=""/>
      </a:majorFont>
      <a:minorFont>
        <a:latin typeface="Gill Sans MT"/>
        <a:ea typeface=""/>
        <a:cs typeface=""/>
      </a:minorFont>
    </a:fontScheme>
    <a:fmtScheme name="徽章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佈景主題1</Template>
  <TotalTime>334</TotalTime>
  <Words>772</Words>
  <Application>Microsoft Office PowerPoint</Application>
  <PresentationFormat>自訂</PresentationFormat>
  <Paragraphs>271</Paragraphs>
  <Slides>18</Slides>
  <Notes>10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19" baseType="lpstr">
      <vt:lpstr>佈景主題1</vt:lpstr>
      <vt:lpstr>Food app</vt:lpstr>
      <vt:lpstr>abstract</vt:lpstr>
      <vt:lpstr>foreword</vt:lpstr>
      <vt:lpstr>核心標的</vt:lpstr>
      <vt:lpstr>功能1： 上傳屬於自己的美食歷程</vt:lpstr>
      <vt:lpstr>功能2：瀏覽</vt:lpstr>
      <vt:lpstr>功能3：集點</vt:lpstr>
      <vt:lpstr>Reference APP</vt:lpstr>
      <vt:lpstr>Food me</vt:lpstr>
      <vt:lpstr>Food me</vt:lpstr>
      <vt:lpstr>Food me</vt:lpstr>
      <vt:lpstr>Food me</vt:lpstr>
      <vt:lpstr>Food me</vt:lpstr>
      <vt:lpstr>Food me</vt:lpstr>
      <vt:lpstr>Food me</vt:lpstr>
      <vt:lpstr>Food me</vt:lpstr>
      <vt:lpstr>Food me</vt:lpstr>
      <vt:lpstr>Food me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38</cp:revision>
  <dcterms:created xsi:type="dcterms:W3CDTF">2016-03-09T15:31:01Z</dcterms:created>
  <dcterms:modified xsi:type="dcterms:W3CDTF">2016-03-10T06:57:16Z</dcterms:modified>
</cp:coreProperties>
</file>

<file path=docProps/thumbnail.jpeg>
</file>